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6" r:id="rId2"/>
    <p:sldId id="270" r:id="rId3"/>
    <p:sldId id="261" r:id="rId4"/>
    <p:sldId id="285" r:id="rId5"/>
    <p:sldId id="259" r:id="rId6"/>
    <p:sldId id="260" r:id="rId7"/>
    <p:sldId id="264" r:id="rId8"/>
    <p:sldId id="265" r:id="rId9"/>
    <p:sldId id="267" r:id="rId10"/>
    <p:sldId id="263" r:id="rId11"/>
    <p:sldId id="268" r:id="rId12"/>
    <p:sldId id="258" r:id="rId13"/>
    <p:sldId id="274" r:id="rId14"/>
    <p:sldId id="272" r:id="rId15"/>
    <p:sldId id="277" r:id="rId16"/>
    <p:sldId id="286" r:id="rId17"/>
    <p:sldId id="276" r:id="rId18"/>
    <p:sldId id="283" r:id="rId19"/>
    <p:sldId id="287" r:id="rId20"/>
    <p:sldId id="273" r:id="rId21"/>
    <p:sldId id="278" r:id="rId22"/>
    <p:sldId id="280" r:id="rId23"/>
    <p:sldId id="279" r:id="rId24"/>
    <p:sldId id="282" r:id="rId25"/>
    <p:sldId id="281"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9ED"/>
    <a:srgbClr val="4C9CDE"/>
    <a:srgbClr val="113C81"/>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75" autoAdjust="0"/>
  </p:normalViewPr>
  <p:slideViewPr>
    <p:cSldViewPr>
      <p:cViewPr>
        <p:scale>
          <a:sx n="77" d="100"/>
          <a:sy n="77" d="100"/>
        </p:scale>
        <p:origin x="-1164" y="9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DAF24-B793-4190-AE5F-239BB5CF82DC}" type="datetimeFigureOut">
              <a:rPr lang="en-US" smtClean="0"/>
              <a:t>3/18/2015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F839D-CDAF-4801-9ACB-57E9F714628B}" type="slidenum">
              <a:rPr lang="en-US" smtClean="0"/>
              <a:t>‹#›</a:t>
            </a:fld>
            <a:endParaRPr lang="en-US"/>
          </a:p>
        </p:txBody>
      </p:sp>
    </p:spTree>
    <p:extLst>
      <p:ext uri="{BB962C8B-B14F-4D97-AF65-F5344CB8AC3E}">
        <p14:creationId xmlns:p14="http://schemas.microsoft.com/office/powerpoint/2010/main" val="400000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Pete</a:t>
            </a:r>
            <a:r>
              <a:rPr lang="en-US" baseline="0" dirty="0" smtClean="0"/>
              <a:t> – is a craftsman – his past work experiences give him the skillset to engineer and perfect this product</a:t>
            </a:r>
          </a:p>
          <a:p>
            <a:pPr marL="171450" indent="-171450">
              <a:buFont typeface="Arial" panose="020B0604020202020204" pitchFamily="34" charset="0"/>
              <a:buChar char="•"/>
            </a:pPr>
            <a:r>
              <a:rPr lang="en-US" baseline="0" dirty="0" smtClean="0"/>
              <a:t>Frankie – is a salesman – his sheer energy and passion intrigue people into wanting to know more about this product</a:t>
            </a:r>
          </a:p>
          <a:p>
            <a:pPr marL="171450" indent="-171450">
              <a:buFont typeface="Arial" panose="020B0604020202020204" pitchFamily="34" charset="0"/>
              <a:buChar char="•"/>
            </a:pPr>
            <a:r>
              <a:rPr lang="en-US" baseline="0" dirty="0" smtClean="0"/>
              <a:t>My uncle </a:t>
            </a:r>
            <a:r>
              <a:rPr lang="en-US" baseline="0" dirty="0" err="1" smtClean="0"/>
              <a:t>pino</a:t>
            </a:r>
            <a:r>
              <a:rPr lang="en-US" baseline="0" dirty="0" smtClean="0"/>
              <a:t> – created the first version of this product more than 35 years </a:t>
            </a:r>
          </a:p>
          <a:p>
            <a:pPr marL="457200" indent="-457200" algn="l">
              <a:buFont typeface="Arial" panose="020B0604020202020204" pitchFamily="34" charset="0"/>
              <a:buChar char="•"/>
            </a:pPr>
            <a:r>
              <a:rPr lang="en-US" baseline="0" dirty="0" smtClean="0"/>
              <a:t>Pete and Frankie – together are </a:t>
            </a:r>
            <a:r>
              <a:rPr lang="en-US" dirty="0" smtClean="0">
                <a:solidFill>
                  <a:schemeClr val="accent3"/>
                </a:solidFill>
              </a:rPr>
              <a:t>developing various inventions</a:t>
            </a:r>
            <a:r>
              <a:rPr lang="en-US" baseline="0" dirty="0" smtClean="0">
                <a:solidFill>
                  <a:schemeClr val="accent3"/>
                </a:solidFill>
              </a:rPr>
              <a:t> and</a:t>
            </a:r>
            <a:r>
              <a:rPr lang="en-US" dirty="0" smtClean="0">
                <a:solidFill>
                  <a:schemeClr val="accent3"/>
                </a:solidFill>
              </a:rPr>
              <a:t> obtaining necessary patents to</a:t>
            </a:r>
            <a:r>
              <a:rPr lang="en-US" baseline="0" dirty="0" smtClean="0">
                <a:solidFill>
                  <a:schemeClr val="accent3"/>
                </a:solidFill>
              </a:rPr>
              <a:t> then </a:t>
            </a:r>
            <a:r>
              <a:rPr lang="en-US" dirty="0" smtClean="0">
                <a:solidFill>
                  <a:schemeClr val="accent3"/>
                </a:solidFill>
              </a:rPr>
              <a:t>lease those patents for each product’s production</a:t>
            </a:r>
            <a:endParaRPr lang="en-US" baseline="0" dirty="0" smtClean="0"/>
          </a:p>
          <a:p>
            <a:pPr marL="171450" indent="-171450">
              <a:buFont typeface="Arial" panose="020B0604020202020204" pitchFamily="34" charset="0"/>
              <a:buChar char="•"/>
            </a:pPr>
            <a:r>
              <a:rPr lang="en-US" baseline="0" dirty="0" smtClean="0"/>
              <a:t>Bob – with </a:t>
            </a:r>
            <a:r>
              <a:rPr lang="en-US" sz="1200" kern="1200" dirty="0" smtClean="0">
                <a:solidFill>
                  <a:schemeClr val="tx1"/>
                </a:solidFill>
                <a:effectLst/>
                <a:latin typeface="+mn-lt"/>
                <a:ea typeface="+mn-ea"/>
                <a:cs typeface="+mn-cs"/>
              </a:rPr>
              <a:t>21 years experience in the financial markets,</a:t>
            </a:r>
            <a:r>
              <a:rPr lang="en-US" sz="1200" kern="1200" baseline="0" dirty="0" smtClean="0">
                <a:solidFill>
                  <a:schemeClr val="tx1"/>
                </a:solidFill>
                <a:effectLst/>
                <a:latin typeface="+mn-lt"/>
                <a:ea typeface="+mn-ea"/>
                <a:cs typeface="+mn-cs"/>
              </a:rPr>
              <a:t> Bob</a:t>
            </a:r>
            <a:r>
              <a:rPr lang="en-US" sz="1200" kern="1200" dirty="0" smtClean="0">
                <a:solidFill>
                  <a:schemeClr val="tx1"/>
                </a:solidFill>
                <a:effectLst/>
                <a:latin typeface="+mn-lt"/>
                <a:ea typeface="+mn-ea"/>
                <a:cs typeface="+mn-cs"/>
              </a:rPr>
              <a:t> has appeared live on CNBC, CNBC Asia, Bloomberg Television, CNN International, Fox Business News, and various networks in Canada, China and Japan. Bob continues to appear 2-3 times weekly commenting on various economic, political and market-based topics. Bob has been a Principal and member of the investment committee for a Fund of Funds, and has run his own commodity pool. He was a member of both the Chicago Board of Trade and the Chicago Mercantile exchange from 1997-2003. He has consulted on multiple investments and startups. Bob currently serves as the Chief Market Strategist for Tethys Partners, a physical oil company based in the West Loop in Chicago, where he trades Energy. </a:t>
            </a:r>
            <a:endParaRPr lang="en-US" b="1" baseline="0" dirty="0" smtClean="0"/>
          </a:p>
          <a:p>
            <a:pPr marL="171450" indent="-171450">
              <a:buFont typeface="Arial" panose="020B0604020202020204" pitchFamily="34" charset="0"/>
              <a:buChar char="•"/>
            </a:pPr>
            <a:r>
              <a:rPr lang="en-US" baseline="0" dirty="0" smtClean="0"/>
              <a:t>Some of you may recognize the Harrington name.  Kevin Harrington is </a:t>
            </a:r>
            <a:r>
              <a:rPr lang="en-US" sz="1200" kern="1200" dirty="0" smtClean="0">
                <a:solidFill>
                  <a:schemeClr val="tx1"/>
                </a:solidFill>
                <a:effectLst/>
                <a:latin typeface="+mn-lt"/>
                <a:ea typeface="+mn-ea"/>
                <a:cs typeface="+mn-cs"/>
              </a:rPr>
              <a:t>well known for his appearance as one of the original Sharks on Shark Tank and as the Ambassador of As Seen on TV and is responsible for the development of the Infomercial industry. </a:t>
            </a:r>
            <a:r>
              <a:rPr lang="en-US"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Y</a:t>
            </a:r>
            <a:r>
              <a:rPr lang="en-US" baseline="0" dirty="0" smtClean="0"/>
              <a:t>es, Rick is Kevin’s cousin and Brian is Kevin’s son.  They have worked together in their past endeavors and we are excited to have their expert support.</a:t>
            </a:r>
          </a:p>
          <a:p>
            <a:pPr marL="171450" indent="-171450">
              <a:buFont typeface="Arial" panose="020B0604020202020204" pitchFamily="34" charset="0"/>
              <a:buChar char="•"/>
            </a:pPr>
            <a:r>
              <a:rPr lang="en-US" baseline="0" dirty="0" smtClean="0"/>
              <a:t>Rick Harrington – has </a:t>
            </a:r>
            <a:r>
              <a:rPr lang="en-US" sz="1200" kern="1200" dirty="0" smtClean="0">
                <a:solidFill>
                  <a:schemeClr val="tx1"/>
                </a:solidFill>
                <a:effectLst/>
                <a:latin typeface="+mn-lt"/>
                <a:ea typeface="+mn-ea"/>
                <a:cs typeface="+mn-cs"/>
              </a:rPr>
              <a:t>30 years of experience in the area of product development, started his career in the Toy Industry, and was involved in the development of many well known product lines</a:t>
            </a:r>
            <a:r>
              <a:rPr lang="en-US" sz="1200" kern="1200" baseline="0" dirty="0" smtClean="0">
                <a:solidFill>
                  <a:schemeClr val="tx1"/>
                </a:solidFill>
                <a:effectLst/>
                <a:latin typeface="+mn-lt"/>
                <a:ea typeface="+mn-ea"/>
                <a:cs typeface="+mn-cs"/>
              </a:rPr>
              <a:t> including Star Wars, Indiana Jones, Care Bears, DC Comics, Thomas the Tank Engine, TMNT, GI JOE, and Glade Air Fresheners, Tide, Downy, Swiffer, GE appliances, P&amp;G household products.  Rick and his company </a:t>
            </a:r>
            <a:r>
              <a:rPr lang="en-US" sz="1200" kern="1200" baseline="0" dirty="0" err="1" smtClean="0">
                <a:solidFill>
                  <a:schemeClr val="tx1"/>
                </a:solidFill>
                <a:effectLst/>
                <a:latin typeface="+mn-lt"/>
                <a:ea typeface="+mn-ea"/>
                <a:cs typeface="+mn-cs"/>
              </a:rPr>
              <a:t>Invurgency</a:t>
            </a:r>
            <a:r>
              <a:rPr lang="en-US" sz="1200" kern="1200" baseline="0" dirty="0" smtClean="0">
                <a:solidFill>
                  <a:schemeClr val="tx1"/>
                </a:solidFill>
                <a:effectLst/>
                <a:latin typeface="+mn-lt"/>
                <a:ea typeface="+mn-ea"/>
                <a:cs typeface="+mn-cs"/>
              </a:rPr>
              <a:t> facilitate conceptual design development, product prototyping, and production. </a:t>
            </a:r>
            <a:r>
              <a:rPr lang="en-US" sz="1200" kern="1200" dirty="0" smtClean="0">
                <a:solidFill>
                  <a:schemeClr val="tx1"/>
                </a:solidFill>
                <a:effectLst/>
                <a:latin typeface="+mn-lt"/>
                <a:ea typeface="+mn-ea"/>
                <a:cs typeface="+mn-cs"/>
              </a:rPr>
              <a:t> </a:t>
            </a:r>
            <a:endParaRPr lang="en-US" baseline="0" dirty="0" smtClean="0"/>
          </a:p>
          <a:p>
            <a:pPr marL="171450" indent="-171450">
              <a:buFont typeface="Arial" panose="020B0604020202020204" pitchFamily="34" charset="0"/>
              <a:buChar char="•"/>
            </a:pPr>
            <a:r>
              <a:rPr lang="en-US" baseline="0" dirty="0" smtClean="0"/>
              <a:t>Brian – is an entrepreneur who grew up in the Electronic Retailing Marketing Industry, while employed at </a:t>
            </a:r>
            <a:r>
              <a:rPr lang="en-US" baseline="0" dirty="0" err="1" smtClean="0"/>
              <a:t>AsSeenOnTV</a:t>
            </a:r>
            <a:r>
              <a:rPr lang="en-US" baseline="0" dirty="0" smtClean="0"/>
              <a:t> Inc. Brian was trained to learn all aspects of the industry including commercial production, product development, web sales and retail sales.  He</a:t>
            </a:r>
            <a:r>
              <a:rPr lang="en-US" sz="1200" kern="1200" dirty="0" smtClean="0">
                <a:solidFill>
                  <a:schemeClr val="tx1"/>
                </a:solidFill>
                <a:effectLst/>
                <a:latin typeface="+mn-lt"/>
                <a:ea typeface="+mn-ea"/>
                <a:cs typeface="+mn-cs"/>
              </a:rPr>
              <a:t> has been involved in dozens of product launches reaching sales of nearly $100 million.  Brian served at the VP of Merchandising at </a:t>
            </a:r>
            <a:r>
              <a:rPr lang="en-US" sz="1200" kern="1200" dirty="0" err="1" smtClean="0">
                <a:solidFill>
                  <a:schemeClr val="tx1"/>
                </a:solidFill>
                <a:effectLst/>
                <a:latin typeface="+mn-lt"/>
                <a:ea typeface="+mn-ea"/>
                <a:cs typeface="+mn-cs"/>
              </a:rPr>
              <a:t>AsSeenOnTV</a:t>
            </a:r>
            <a:r>
              <a:rPr lang="en-US" sz="1200" kern="1200" dirty="0" smtClean="0">
                <a:solidFill>
                  <a:schemeClr val="tx1"/>
                </a:solidFill>
                <a:effectLst/>
                <a:latin typeface="+mn-lt"/>
                <a:ea typeface="+mn-ea"/>
                <a:cs typeface="+mn-cs"/>
              </a:rPr>
              <a:t>, where he was responsible for identifying, sourcing, and developing new products for commercial marketing success. He managed over 1,000 vendors, thousands of products, millions of customers, marketing strategies, content production, and team management.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Brian founded </a:t>
            </a:r>
            <a:r>
              <a:rPr lang="en-US" sz="1200" kern="1200" dirty="0" err="1" smtClean="0">
                <a:solidFill>
                  <a:schemeClr val="tx1"/>
                </a:solidFill>
                <a:effectLst/>
                <a:latin typeface="+mn-lt"/>
                <a:ea typeface="+mn-ea"/>
                <a:cs typeface="+mn-cs"/>
              </a:rPr>
              <a:t>TeleStar</a:t>
            </a:r>
            <a:r>
              <a:rPr lang="en-US" sz="1200" kern="1200" dirty="0" smtClean="0">
                <a:solidFill>
                  <a:schemeClr val="tx1"/>
                </a:solidFill>
                <a:effectLst/>
                <a:latin typeface="+mn-lt"/>
                <a:ea typeface="+mn-ea"/>
                <a:cs typeface="+mn-cs"/>
              </a:rPr>
              <a:t> Products International, Inc., a full-service electronic retailing marketing company, specializing in product development and identifying products strengths/abilities and their suitability for direct response and live shopping. </a:t>
            </a:r>
            <a:r>
              <a:rPr lang="en-US" sz="1200" kern="1200" dirty="0" err="1" smtClean="0">
                <a:solidFill>
                  <a:schemeClr val="tx1"/>
                </a:solidFill>
                <a:effectLst/>
                <a:latin typeface="+mn-lt"/>
                <a:ea typeface="+mn-ea"/>
                <a:cs typeface="+mn-cs"/>
              </a:rPr>
              <a:t>TeleStar</a:t>
            </a:r>
            <a:r>
              <a:rPr lang="en-US" sz="1200" kern="1200" dirty="0" smtClean="0">
                <a:solidFill>
                  <a:schemeClr val="tx1"/>
                </a:solidFill>
                <a:effectLst/>
                <a:latin typeface="+mn-lt"/>
                <a:ea typeface="+mn-ea"/>
                <a:cs typeface="+mn-cs"/>
              </a:rPr>
              <a:t> currently has dozens of products in-house, where they are working on sales and marketing programs for live shopping channels, direct response television, online, and brick and mortar retail in many different categories including kitchen and food, beauty, jewelry, fitness, personal care, nutrition, weight loss, and more.</a:t>
            </a:r>
          </a:p>
          <a:p>
            <a:r>
              <a:rPr lang="en-US" sz="1200" i="1" kern="1200" dirty="0" smtClean="0">
                <a:solidFill>
                  <a:schemeClr val="tx1"/>
                </a:solidFill>
                <a:effectLst/>
                <a:latin typeface="+mn-lt"/>
                <a:ea typeface="+mn-ea"/>
                <a:cs typeface="+mn-cs"/>
              </a:rPr>
              <a:t>Brian founded </a:t>
            </a:r>
            <a:r>
              <a:rPr lang="en-US" sz="1200" i="1" kern="1200" dirty="0" err="1" smtClean="0">
                <a:solidFill>
                  <a:schemeClr val="tx1"/>
                </a:solidFill>
                <a:effectLst/>
                <a:latin typeface="+mn-lt"/>
                <a:ea typeface="+mn-ea"/>
                <a:cs typeface="+mn-cs"/>
              </a:rPr>
              <a:t>StarShop</a:t>
            </a:r>
            <a:r>
              <a:rPr lang="en-US" sz="1200" i="1" kern="1200" dirty="0" smtClean="0">
                <a:solidFill>
                  <a:schemeClr val="tx1"/>
                </a:solidFill>
                <a:effectLst/>
                <a:latin typeface="+mn-lt"/>
                <a:ea typeface="+mn-ea"/>
                <a:cs typeface="+mn-cs"/>
              </a:rPr>
              <a:t> with his father Kevin Harrington, which is a joint venture with Sprint Corp that is a mobile shopping platform utilizing celebrities to sell product via unique selling videos. </a:t>
            </a:r>
            <a:r>
              <a:rPr lang="en-US" sz="1200" i="1" kern="1200" dirty="0" err="1" smtClean="0">
                <a:solidFill>
                  <a:schemeClr val="tx1"/>
                </a:solidFill>
                <a:effectLst/>
                <a:latin typeface="+mn-lt"/>
                <a:ea typeface="+mn-ea"/>
                <a:cs typeface="+mn-cs"/>
              </a:rPr>
              <a:t>StarShop</a:t>
            </a:r>
            <a:r>
              <a:rPr lang="en-US" sz="1200" i="1" kern="1200" dirty="0" smtClean="0">
                <a:solidFill>
                  <a:schemeClr val="tx1"/>
                </a:solidFill>
                <a:effectLst/>
                <a:latin typeface="+mn-lt"/>
                <a:ea typeface="+mn-ea"/>
                <a:cs typeface="+mn-cs"/>
              </a:rPr>
              <a:t> will launch in mid 2016 with hundreds of celebrities and thousands of products.</a:t>
            </a:r>
          </a:p>
        </p:txBody>
      </p:sp>
      <p:sp>
        <p:nvSpPr>
          <p:cNvPr id="4" name="Slide Number Placeholder 3"/>
          <p:cNvSpPr>
            <a:spLocks noGrp="1"/>
          </p:cNvSpPr>
          <p:nvPr>
            <p:ph type="sldNum" sz="quarter" idx="10"/>
          </p:nvPr>
        </p:nvSpPr>
        <p:spPr/>
        <p:txBody>
          <a:bodyPr/>
          <a:lstStyle/>
          <a:p>
            <a:fld id="{2D9F839D-CDAF-4801-9ACB-57E9F714628B}" type="slidenum">
              <a:rPr lang="en-US" smtClean="0"/>
              <a:t>1</a:t>
            </a:fld>
            <a:endParaRPr lang="en-US"/>
          </a:p>
        </p:txBody>
      </p:sp>
    </p:spTree>
    <p:extLst>
      <p:ext uri="{BB962C8B-B14F-4D97-AF65-F5344CB8AC3E}">
        <p14:creationId xmlns:p14="http://schemas.microsoft.com/office/powerpoint/2010/main" val="676580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Frankie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10</a:t>
            </a:fld>
            <a:endParaRPr lang="en-US"/>
          </a:p>
        </p:txBody>
      </p:sp>
    </p:spTree>
    <p:extLst>
      <p:ext uri="{BB962C8B-B14F-4D97-AF65-F5344CB8AC3E}">
        <p14:creationId xmlns:p14="http://schemas.microsoft.com/office/powerpoint/2010/main" val="424840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D9F839D-CDAF-4801-9ACB-57E9F714628B}" type="slidenum">
              <a:rPr lang="en-US" smtClean="0"/>
              <a:t>11</a:t>
            </a:fld>
            <a:endParaRPr lang="en-US"/>
          </a:p>
        </p:txBody>
      </p:sp>
      <p:sp>
        <p:nvSpPr>
          <p:cNvPr id="5" name="Subtitle 7"/>
          <p:cNvSpPr txBox="1">
            <a:spLocks noGrp="1"/>
          </p:cNvSpPr>
          <p:nvPr>
            <p:ph type="body" idx="1"/>
          </p:nvPr>
        </p:nvSpPr>
        <p:spPr>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l">
              <a:buFont typeface="Arial" panose="020B0604020202020204" pitchFamily="34" charset="0"/>
              <a:buNone/>
            </a:pPr>
            <a:r>
              <a:rPr lang="en-US" sz="2800" b="0" dirty="0" smtClean="0"/>
              <a:t>Margaret Speaking</a:t>
            </a:r>
          </a:p>
          <a:p>
            <a:pPr marL="457200" indent="-457200" algn="l">
              <a:buFont typeface="Arial" panose="020B0604020202020204" pitchFamily="34" charset="0"/>
              <a:buChar char="•"/>
            </a:pPr>
            <a:r>
              <a:rPr lang="en-US" sz="2800" dirty="0" smtClean="0"/>
              <a:t>With help from Rick Harrington, we leveraged an outside firm </a:t>
            </a:r>
            <a:r>
              <a:rPr lang="en-US" sz="2800" dirty="0"/>
              <a:t>to do the market analysis for handheld snow removal products.  </a:t>
            </a:r>
            <a:endParaRPr lang="en-US" sz="2800" dirty="0" smtClean="0"/>
          </a:p>
          <a:p>
            <a: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800" dirty="0" smtClean="0"/>
              <a:t>They confirmed</a:t>
            </a:r>
            <a:r>
              <a:rPr lang="en-US" sz="2800" baseline="0" dirty="0" smtClean="0"/>
              <a:t> that n</a:t>
            </a:r>
            <a:r>
              <a:rPr lang="en-US" sz="2800" dirty="0" smtClean="0"/>
              <a:t>othing exists that measures to the </a:t>
            </a:r>
            <a:r>
              <a:rPr lang="en-US" sz="2800" dirty="0" err="1" smtClean="0"/>
              <a:t>SnowViper’s</a:t>
            </a:r>
            <a:r>
              <a:rPr lang="en-US" sz="2800" dirty="0" smtClean="0"/>
              <a:t> key features. </a:t>
            </a:r>
            <a:endParaRPr lang="en-US" sz="2800" baseline="0" dirty="0" smtClean="0"/>
          </a:p>
          <a:p>
            <a: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200" kern="1200" dirty="0" smtClean="0">
                <a:solidFill>
                  <a:schemeClr val="tx1">
                    <a:tint val="75000"/>
                  </a:schemeClr>
                </a:solidFill>
                <a:effectLst/>
                <a:latin typeface="+mn-lt"/>
                <a:ea typeface="+mn-ea"/>
                <a:cs typeface="+mn-cs"/>
              </a:rPr>
              <a:t>Yes there are a variety of "snow pushers“ and these</a:t>
            </a:r>
            <a:r>
              <a:rPr lang="en-US" sz="3200" kern="1200" baseline="0" dirty="0" smtClean="0">
                <a:solidFill>
                  <a:schemeClr val="tx1">
                    <a:tint val="75000"/>
                  </a:schemeClr>
                </a:solidFill>
                <a:effectLst/>
                <a:latin typeface="+mn-lt"/>
                <a:ea typeface="+mn-ea"/>
                <a:cs typeface="+mn-cs"/>
              </a:rPr>
              <a:t> existing products range in price from $40-90 with a few priced over $100 </a:t>
            </a:r>
          </a:p>
          <a:p>
            <a: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200" kern="1200" baseline="0" dirty="0" smtClean="0">
                <a:solidFill>
                  <a:schemeClr val="tx1">
                    <a:tint val="75000"/>
                  </a:schemeClr>
                </a:solidFill>
                <a:effectLst/>
                <a:latin typeface="+mn-lt"/>
                <a:ea typeface="+mn-ea"/>
                <a:cs typeface="+mn-cs"/>
              </a:rPr>
              <a:t>But none of these will clear snow as quickly and easily as the </a:t>
            </a:r>
            <a:r>
              <a:rPr lang="en-US" sz="3200" kern="1200" baseline="0" dirty="0" err="1" smtClean="0">
                <a:solidFill>
                  <a:schemeClr val="tx1">
                    <a:tint val="75000"/>
                  </a:schemeClr>
                </a:solidFill>
                <a:effectLst/>
                <a:latin typeface="+mn-lt"/>
                <a:ea typeface="+mn-ea"/>
                <a:cs typeface="+mn-cs"/>
              </a:rPr>
              <a:t>SnowViper</a:t>
            </a:r>
            <a:r>
              <a:rPr lang="en-US" sz="3200" kern="1200" baseline="0" dirty="0" smtClean="0">
                <a:solidFill>
                  <a:schemeClr val="tx1">
                    <a:tint val="75000"/>
                  </a:schemeClr>
                </a:solidFill>
                <a:effectLst/>
                <a:latin typeface="+mn-lt"/>
                <a:ea typeface="+mn-ea"/>
                <a:cs typeface="+mn-cs"/>
              </a:rPr>
              <a:t>.</a:t>
            </a:r>
            <a:endParaRPr lang="en-US" sz="3200" dirty="0" smtClean="0"/>
          </a:p>
        </p:txBody>
      </p:sp>
    </p:spTree>
    <p:extLst>
      <p:ext uri="{BB962C8B-B14F-4D97-AF65-F5344CB8AC3E}">
        <p14:creationId xmlns:p14="http://schemas.microsoft.com/office/powerpoint/2010/main" val="1205426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Margaret Speaking</a:t>
            </a:r>
          </a:p>
          <a:p>
            <a: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200" kern="1200" dirty="0" smtClean="0">
                <a:solidFill>
                  <a:schemeClr val="tx1">
                    <a:tint val="75000"/>
                  </a:schemeClr>
                </a:solidFill>
                <a:effectLst/>
                <a:latin typeface="+mn-lt"/>
                <a:ea typeface="+mn-ea"/>
                <a:cs typeface="+mn-cs"/>
              </a:rPr>
              <a:t>Here are some of</a:t>
            </a:r>
            <a:r>
              <a:rPr lang="en-US" sz="1200" kern="1200" baseline="0" dirty="0" smtClean="0">
                <a:solidFill>
                  <a:schemeClr val="tx1">
                    <a:tint val="75000"/>
                  </a:schemeClr>
                </a:solidFill>
                <a:effectLst/>
                <a:latin typeface="+mn-lt"/>
                <a:ea typeface="+mn-ea"/>
                <a:cs typeface="+mn-cs"/>
              </a:rPr>
              <a:t> the existing</a:t>
            </a:r>
            <a:r>
              <a:rPr lang="en-US" sz="1200" kern="1200" dirty="0" smtClean="0">
                <a:solidFill>
                  <a:schemeClr val="tx1">
                    <a:tint val="75000"/>
                  </a:schemeClr>
                </a:solidFill>
                <a:effectLst/>
                <a:latin typeface="+mn-lt"/>
                <a:ea typeface="+mn-ea"/>
                <a:cs typeface="+mn-cs"/>
              </a:rPr>
              <a:t> "snow pushers"</a:t>
            </a:r>
            <a:endParaRPr lang="en-US" sz="1200" dirty="0" smtClean="0"/>
          </a:p>
          <a:p>
            <a:pPr marL="171450" indent="-171450" algn="l">
              <a:buFont typeface="Arial" panose="020B0604020202020204" pitchFamily="34" charset="0"/>
              <a:buChar char="•"/>
            </a:pPr>
            <a:r>
              <a:rPr lang="en-US" sz="1200" kern="1200" dirty="0" smtClean="0">
                <a:solidFill>
                  <a:schemeClr val="tx1">
                    <a:tint val="75000"/>
                  </a:schemeClr>
                </a:solidFill>
                <a:effectLst/>
                <a:latin typeface="+mn-lt"/>
                <a:ea typeface="+mn-ea"/>
                <a:cs typeface="+mn-cs"/>
              </a:rPr>
              <a:t>Some have wheels, some allow you to angle the blade, some are fixed position blades.  Nothing</a:t>
            </a:r>
            <a:r>
              <a:rPr lang="en-US" sz="1200" kern="1200" baseline="0" dirty="0" smtClean="0">
                <a:solidFill>
                  <a:schemeClr val="tx1">
                    <a:tint val="75000"/>
                  </a:schemeClr>
                </a:solidFill>
                <a:effectLst/>
                <a:latin typeface="+mn-lt"/>
                <a:ea typeface="+mn-ea"/>
                <a:cs typeface="+mn-cs"/>
              </a:rPr>
              <a:t> exists with an adjustable blade. Nor did we</a:t>
            </a:r>
            <a:r>
              <a:rPr lang="en-US" sz="1200" kern="1200" dirty="0" smtClean="0">
                <a:solidFill>
                  <a:schemeClr val="tx1">
                    <a:tint val="75000"/>
                  </a:schemeClr>
                </a:solidFill>
                <a:effectLst/>
                <a:latin typeface="+mn-lt"/>
                <a:ea typeface="+mn-ea"/>
                <a:cs typeface="+mn-cs"/>
              </a:rPr>
              <a:t> find any products with the combination of characteristics that the </a:t>
            </a:r>
            <a:r>
              <a:rPr lang="en-US" sz="1200" kern="1200" dirty="0" err="1" smtClean="0">
                <a:solidFill>
                  <a:schemeClr val="tx1">
                    <a:tint val="75000"/>
                  </a:schemeClr>
                </a:solidFill>
                <a:effectLst/>
                <a:latin typeface="+mn-lt"/>
                <a:ea typeface="+mn-ea"/>
                <a:cs typeface="+mn-cs"/>
              </a:rPr>
              <a:t>SnowViper</a:t>
            </a:r>
            <a:r>
              <a:rPr lang="en-US" sz="1200" kern="1200" dirty="0" smtClean="0">
                <a:solidFill>
                  <a:schemeClr val="tx1">
                    <a:tint val="75000"/>
                  </a:schemeClr>
                </a:solidFill>
                <a:effectLst/>
                <a:latin typeface="+mn-lt"/>
                <a:ea typeface="+mn-ea"/>
                <a:cs typeface="+mn-cs"/>
              </a:rPr>
              <a:t> offers.  </a:t>
            </a:r>
          </a:p>
          <a:p>
            <a:pPr marL="171450" indent="-171450" algn="l">
              <a:buFont typeface="Arial" panose="020B0604020202020204" pitchFamily="34" charset="0"/>
              <a:buChar char="•"/>
            </a:pPr>
            <a:r>
              <a:rPr lang="en-US" sz="1200" kern="1200" dirty="0" smtClean="0">
                <a:solidFill>
                  <a:schemeClr val="tx1">
                    <a:tint val="75000"/>
                  </a:schemeClr>
                </a:solidFill>
                <a:effectLst/>
                <a:latin typeface="+mn-lt"/>
                <a:ea typeface="+mn-ea"/>
                <a:cs typeface="+mn-cs"/>
              </a:rPr>
              <a:t>It is the combination of features</a:t>
            </a:r>
            <a:r>
              <a:rPr lang="en-US" sz="1200" kern="1200" baseline="0" dirty="0" smtClean="0">
                <a:solidFill>
                  <a:schemeClr val="tx1">
                    <a:tint val="75000"/>
                  </a:schemeClr>
                </a:solidFill>
                <a:effectLst/>
                <a:latin typeface="+mn-lt"/>
                <a:ea typeface="+mn-ea"/>
                <a:cs typeface="+mn-cs"/>
              </a:rPr>
              <a:t> that set the </a:t>
            </a:r>
            <a:r>
              <a:rPr lang="en-US" sz="1200" kern="1200" dirty="0" err="1" smtClean="0">
                <a:solidFill>
                  <a:schemeClr val="tx1">
                    <a:tint val="75000"/>
                  </a:schemeClr>
                </a:solidFill>
                <a:effectLst/>
                <a:latin typeface="+mn-lt"/>
                <a:ea typeface="+mn-ea"/>
                <a:cs typeface="+mn-cs"/>
              </a:rPr>
              <a:t>SnowViper</a:t>
            </a:r>
            <a:r>
              <a:rPr lang="en-US" sz="1200" kern="1200" dirty="0" smtClean="0">
                <a:solidFill>
                  <a:schemeClr val="tx1">
                    <a:tint val="75000"/>
                  </a:schemeClr>
                </a:solidFill>
                <a:effectLst/>
                <a:latin typeface="+mn-lt"/>
                <a:ea typeface="+mn-ea"/>
                <a:cs typeface="+mn-cs"/>
              </a:rPr>
              <a:t> apart from its perceived</a:t>
            </a:r>
            <a:r>
              <a:rPr lang="en-US" sz="1200" kern="1200" baseline="0" dirty="0" smtClean="0">
                <a:solidFill>
                  <a:schemeClr val="tx1">
                    <a:tint val="75000"/>
                  </a:schemeClr>
                </a:solidFill>
                <a:effectLst/>
                <a:latin typeface="+mn-lt"/>
                <a:ea typeface="+mn-ea"/>
                <a:cs typeface="+mn-cs"/>
              </a:rPr>
              <a:t> </a:t>
            </a:r>
            <a:r>
              <a:rPr lang="en-US" sz="1200" kern="1200" dirty="0" smtClean="0">
                <a:solidFill>
                  <a:schemeClr val="tx1">
                    <a:tint val="75000"/>
                  </a:schemeClr>
                </a:solidFill>
                <a:effectLst/>
                <a:latin typeface="+mn-lt"/>
                <a:ea typeface="+mn-ea"/>
                <a:cs typeface="+mn-cs"/>
              </a:rPr>
              <a:t>competitors. </a:t>
            </a:r>
            <a:endParaRPr lang="en-US" sz="11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At this point you’re probably wondering what the </a:t>
            </a:r>
            <a:r>
              <a:rPr lang="en-US" sz="1200" b="0" baseline="0" dirty="0" err="1" smtClean="0"/>
              <a:t>SnowViper’s</a:t>
            </a:r>
            <a:r>
              <a:rPr lang="en-US" sz="1200" b="0" baseline="0" dirty="0" smtClean="0"/>
              <a:t> projected retail price is.  We are projecting it to be between $79 and $99.</a:t>
            </a:r>
            <a:endParaRPr lang="en-US" sz="1200" b="0" dirty="0" smtClean="0"/>
          </a:p>
        </p:txBody>
      </p:sp>
      <p:sp>
        <p:nvSpPr>
          <p:cNvPr id="4" name="Slide Number Placeholder 3"/>
          <p:cNvSpPr>
            <a:spLocks noGrp="1"/>
          </p:cNvSpPr>
          <p:nvPr>
            <p:ph type="sldNum" sz="quarter" idx="10"/>
          </p:nvPr>
        </p:nvSpPr>
        <p:spPr/>
        <p:txBody>
          <a:bodyPr/>
          <a:lstStyle/>
          <a:p>
            <a:fld id="{2D9F839D-CDAF-4801-9ACB-57E9F714628B}" type="slidenum">
              <a:rPr lang="en-US" smtClean="0"/>
              <a:t>12</a:t>
            </a:fld>
            <a:endParaRPr lang="en-US"/>
          </a:p>
        </p:txBody>
      </p:sp>
    </p:spTree>
    <p:extLst>
      <p:ext uri="{BB962C8B-B14F-4D97-AF65-F5344CB8AC3E}">
        <p14:creationId xmlns:p14="http://schemas.microsoft.com/office/powerpoint/2010/main" val="294056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Margaret Speaking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Let’s take a minute to look at snowfall across the US.  We acknowledge that the amount of snow that normally falls varies widely</a:t>
            </a:r>
            <a:r>
              <a:rPr lang="en-US" sz="1200" kern="1200" baseline="0" dirty="0" smtClean="0">
                <a:solidFill>
                  <a:schemeClr val="tx1"/>
                </a:solidFill>
                <a:effectLst/>
                <a:latin typeface="+mn-lt"/>
                <a:ea typeface="+mn-ea"/>
                <a:cs typeface="+mn-cs"/>
              </a:rPr>
              <a:t> from year to year</a:t>
            </a:r>
            <a:r>
              <a:rPr lang="en-US" sz="1200" kern="1200" dirty="0" smtClean="0">
                <a:solidFill>
                  <a:schemeClr val="tx1"/>
                </a:solidFill>
                <a:effectLst/>
                <a:latin typeface="+mn-lt"/>
                <a:ea typeface="+mn-ea"/>
                <a:cs typeface="+mn-cs"/>
              </a:rPr>
              <a:t>. This data is based on </a:t>
            </a:r>
            <a:r>
              <a:rPr lang="en-US" sz="1200" i="0" dirty="0" smtClean="0"/>
              <a:t>snowfall totals from 1981 to 2010 for one city within each state to represent snowfall in that state</a:t>
            </a:r>
            <a:r>
              <a:rPr lang="en-US" sz="1200" kern="1200" baseline="0" dirty="0" smtClean="0">
                <a:solidFill>
                  <a:schemeClr val="tx1"/>
                </a:solidFill>
                <a:effectLst/>
                <a:latin typeface="+mn-lt"/>
                <a:ea typeface="+mn-ea"/>
                <a:cs typeface="+mn-cs"/>
              </a:rPr>
              <a:t>. There are </a:t>
            </a:r>
            <a:r>
              <a:rPr lang="en-US" baseline="0" dirty="0" smtClean="0"/>
              <a:t>about 73 million households in the US that have an average yearly snowfall of at least 10”.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Index </a:t>
            </a:r>
            <a:r>
              <a:rPr lang="en-US" sz="1200" kern="1200" baseline="0" dirty="0" smtClean="0">
                <a:solidFill>
                  <a:schemeClr val="tx1"/>
                </a:solidFill>
                <a:effectLst/>
                <a:latin typeface="+mn-lt"/>
                <a:ea typeface="+mn-ea"/>
                <a:cs typeface="+mn-cs"/>
              </a:rPr>
              <a:t>factors in each state’s population and its average amount of snowfall.  With the index we can see the top states are NY, Michigan, Pennsylvania, Ohio, Illinois, Wisconsin, Minnesota, and Massachusetts. Not only do these states receive a significant amount of snowfall, they are also highly populated.  These are states for us to target.</a:t>
            </a:r>
            <a:endParaRPr lang="en-US" dirty="0"/>
          </a:p>
        </p:txBody>
      </p:sp>
      <p:sp>
        <p:nvSpPr>
          <p:cNvPr id="4" name="Slide Number Placeholder 3"/>
          <p:cNvSpPr>
            <a:spLocks noGrp="1"/>
          </p:cNvSpPr>
          <p:nvPr>
            <p:ph type="sldNum" sz="quarter" idx="10"/>
          </p:nvPr>
        </p:nvSpPr>
        <p:spPr/>
        <p:txBody>
          <a:bodyPr/>
          <a:lstStyle/>
          <a:p>
            <a:fld id="{2D9F839D-CDAF-4801-9ACB-57E9F714628B}" type="slidenum">
              <a:rPr lang="en-US" smtClean="0"/>
              <a:t>13</a:t>
            </a:fld>
            <a:endParaRPr lang="en-US"/>
          </a:p>
        </p:txBody>
      </p:sp>
    </p:spTree>
    <p:extLst>
      <p:ext uri="{BB962C8B-B14F-4D97-AF65-F5344CB8AC3E}">
        <p14:creationId xmlns:p14="http://schemas.microsoft.com/office/powerpoint/2010/main" val="268850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Margaret Speaking</a:t>
            </a:r>
          </a:p>
          <a:p>
            <a:r>
              <a:rPr lang="en-US" baseline="0" dirty="0" smtClean="0"/>
              <a:t>So who is our potential consumer base?  From the previous slide, we saw that about 73 million households in the US have an average yearly snowfall of at least 10”.  Also consider that there are more than 76 million baby boomers in the US.   The consumer base for </a:t>
            </a:r>
            <a:r>
              <a:rPr lang="en-US" baseline="0" dirty="0" err="1" smtClean="0"/>
              <a:t>SnowViper</a:t>
            </a:r>
            <a:r>
              <a:rPr lang="en-US" baseline="0" dirty="0" smtClean="0"/>
              <a:t> is huge. We are especially excited to also note that according to Forbes, recent studies have shown that baby boomers are among the biggest buyers of new technology, 116 million US consumers age 50 and older spent $2.9 trillion in 2012. (</a:t>
            </a:r>
            <a:r>
              <a:rPr lang="en-US" sz="1200" kern="1200" dirty="0" smtClean="0">
                <a:solidFill>
                  <a:schemeClr val="tx1"/>
                </a:solidFill>
                <a:effectLst/>
                <a:latin typeface="+mn-lt"/>
                <a:ea typeface="+mn-ea"/>
                <a:cs typeface="+mn-cs"/>
              </a:rPr>
              <a:t>http://info.4imprint.com/wp-content/uploads/1P-19-1013-Marketing-to-Baby-Boomers2.pdf. According to Forbes®</a:t>
            </a:r>
            <a:r>
              <a:rPr lang="en-US" baseline="0" dirty="0" smtClean="0"/>
              <a:t>)</a:t>
            </a:r>
          </a:p>
          <a:p>
            <a:endParaRPr lang="en-US" baseline="0" dirty="0" smtClean="0"/>
          </a:p>
          <a:p>
            <a:r>
              <a:rPr lang="en-US" dirty="0" smtClean="0"/>
              <a:t>We recognize</a:t>
            </a:r>
            <a:r>
              <a:rPr lang="en-US" baseline="0" dirty="0" smtClean="0"/>
              <a:t> that </a:t>
            </a:r>
            <a:r>
              <a:rPr lang="en-US" baseline="0" dirty="0" err="1" smtClean="0"/>
              <a:t>SnowViper</a:t>
            </a:r>
            <a:r>
              <a:rPr lang="en-US" baseline="0" dirty="0" smtClean="0"/>
              <a:t> is a key product for households and a</a:t>
            </a:r>
            <a:r>
              <a:rPr lang="en-US" dirty="0" smtClean="0"/>
              <a:t>nyone maintaining</a:t>
            </a:r>
            <a:r>
              <a:rPr lang="en-US" baseline="0" dirty="0" smtClean="0"/>
              <a:t> the entrance of a</a:t>
            </a:r>
            <a:r>
              <a:rPr lang="en-US" dirty="0" smtClean="0"/>
              <a:t> building</a:t>
            </a:r>
            <a:r>
              <a:rPr lang="en-US" baseline="0" dirty="0" smtClean="0"/>
              <a:t> or outdoor location</a:t>
            </a:r>
            <a:r>
              <a:rPr lang="en-US" dirty="0" smtClean="0"/>
              <a:t> with visitors also benefits from having a </a:t>
            </a:r>
            <a:r>
              <a:rPr lang="en-US" baseline="0" dirty="0" err="1" smtClean="0"/>
              <a:t>SnowViper</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2D9F839D-CDAF-4801-9ACB-57E9F714628B}" type="slidenum">
              <a:rPr lang="en-US" smtClean="0"/>
              <a:t>14</a:t>
            </a:fld>
            <a:endParaRPr lang="en-US"/>
          </a:p>
        </p:txBody>
      </p:sp>
    </p:spTree>
    <p:extLst>
      <p:ext uri="{BB962C8B-B14F-4D97-AF65-F5344CB8AC3E}">
        <p14:creationId xmlns:p14="http://schemas.microsoft.com/office/powerpoint/2010/main" val="2688502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15</a:t>
            </a:fld>
            <a:endParaRPr lang="en-US"/>
          </a:p>
        </p:txBody>
      </p:sp>
    </p:spTree>
    <p:extLst>
      <p:ext uri="{BB962C8B-B14F-4D97-AF65-F5344CB8AC3E}">
        <p14:creationId xmlns:p14="http://schemas.microsoft.com/office/powerpoint/2010/main" val="353575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16</a:t>
            </a:fld>
            <a:endParaRPr lang="en-US"/>
          </a:p>
        </p:txBody>
      </p:sp>
    </p:spTree>
    <p:extLst>
      <p:ext uri="{BB962C8B-B14F-4D97-AF65-F5344CB8AC3E}">
        <p14:creationId xmlns:p14="http://schemas.microsoft.com/office/powerpoint/2010/main" val="353575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Rick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17</a:t>
            </a:fld>
            <a:endParaRPr lang="en-US"/>
          </a:p>
        </p:txBody>
      </p:sp>
    </p:spTree>
    <p:extLst>
      <p:ext uri="{BB962C8B-B14F-4D97-AF65-F5344CB8AC3E}">
        <p14:creationId xmlns:p14="http://schemas.microsoft.com/office/powerpoint/2010/main" val="415145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 Speaking </a:t>
            </a:r>
          </a:p>
        </p:txBody>
      </p:sp>
      <p:sp>
        <p:nvSpPr>
          <p:cNvPr id="4" name="Slide Number Placeholder 3"/>
          <p:cNvSpPr>
            <a:spLocks noGrp="1"/>
          </p:cNvSpPr>
          <p:nvPr>
            <p:ph type="sldNum" sz="quarter" idx="10"/>
          </p:nvPr>
        </p:nvSpPr>
        <p:spPr/>
        <p:txBody>
          <a:bodyPr/>
          <a:lstStyle/>
          <a:p>
            <a:fld id="{2D9F839D-CDAF-4801-9ACB-57E9F714628B}" type="slidenum">
              <a:rPr lang="en-US" smtClean="0"/>
              <a:t>18</a:t>
            </a:fld>
            <a:endParaRPr lang="en-US"/>
          </a:p>
        </p:txBody>
      </p:sp>
    </p:spTree>
    <p:extLst>
      <p:ext uri="{BB962C8B-B14F-4D97-AF65-F5344CB8AC3E}">
        <p14:creationId xmlns:p14="http://schemas.microsoft.com/office/powerpoint/2010/main" val="353575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 Speaking </a:t>
            </a:r>
          </a:p>
        </p:txBody>
      </p:sp>
      <p:sp>
        <p:nvSpPr>
          <p:cNvPr id="4" name="Slide Number Placeholder 3"/>
          <p:cNvSpPr>
            <a:spLocks noGrp="1"/>
          </p:cNvSpPr>
          <p:nvPr>
            <p:ph type="sldNum" sz="quarter" idx="10"/>
          </p:nvPr>
        </p:nvSpPr>
        <p:spPr/>
        <p:txBody>
          <a:bodyPr/>
          <a:lstStyle/>
          <a:p>
            <a:fld id="{2D9F839D-CDAF-4801-9ACB-57E9F714628B}" type="slidenum">
              <a:rPr lang="en-US" smtClean="0"/>
              <a:t>19</a:t>
            </a:fld>
            <a:endParaRPr lang="en-US"/>
          </a:p>
        </p:txBody>
      </p:sp>
    </p:spTree>
    <p:extLst>
      <p:ext uri="{BB962C8B-B14F-4D97-AF65-F5344CB8AC3E}">
        <p14:creationId xmlns:p14="http://schemas.microsoft.com/office/powerpoint/2010/main" val="35357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Margaret Speaking: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most of us here are well aware from our own experiences, removing snow is a difficult exercise. </a:t>
            </a:r>
            <a:r>
              <a:rPr lang="en-US" sz="1200" kern="1200" dirty="0" smtClean="0">
                <a:solidFill>
                  <a:schemeClr val="tx1"/>
                </a:solidFill>
                <a:effectLst/>
                <a:latin typeface="+mn-lt"/>
                <a:ea typeface="+mn-ea"/>
                <a:cs typeface="+mn-cs"/>
              </a:rPr>
              <a:t>The task sends on average every year, more than 11,000 adults and children to the hospital per a 201</a:t>
            </a:r>
            <a:r>
              <a:rPr lang="en-US" sz="1200" kern="1200" baseline="0" dirty="0" smtClean="0">
                <a:solidFill>
                  <a:schemeClr val="tx1"/>
                </a:solidFill>
                <a:effectLst/>
                <a:latin typeface="+mn-lt"/>
                <a:ea typeface="+mn-ea"/>
                <a:cs typeface="+mn-cs"/>
              </a:rPr>
              <a:t>1 report from WebMD</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dirty="0" smtClean="0"/>
              <a:t>In fact, a recent article on MetroHealth</a:t>
            </a:r>
            <a:r>
              <a:rPr lang="en-US" baseline="0" dirty="0" smtClean="0"/>
              <a:t>.org confirms that “</a:t>
            </a:r>
            <a:r>
              <a:rPr lang="en-US" sz="1200" i="1" dirty="0" smtClean="0">
                <a:solidFill>
                  <a:schemeClr val="accent3"/>
                </a:solidFill>
              </a:rPr>
              <a:t>Sudden exertion activities in cold weather can trigger a heart attack... </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Yet, the basic snow shovel hasn't changed much since it was invented over 100 years ago. Handgrips are often lacking, and the shovel length typically is too short for most users. Steel shovels are heavy. The inefficient, non-ergonomic design of a shovel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forces users to bend and twist while heaving snow, raising the risk for spine injury. With that said, it</a:t>
            </a:r>
            <a:r>
              <a:rPr lang="en-US" sz="1200" kern="1200" baseline="0" dirty="0" smtClean="0">
                <a:solidFill>
                  <a:schemeClr val="tx1"/>
                </a:solidFill>
                <a:effectLst/>
                <a:latin typeface="+mn-lt"/>
                <a:ea typeface="+mn-ea"/>
                <a:cs typeface="+mn-cs"/>
              </a:rPr>
              <a:t> is prime time for a new snow removal product. please welcome Frankie to share more.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9F839D-CDAF-4801-9ACB-57E9F714628B}" type="slidenum">
              <a:rPr lang="en-US" smtClean="0"/>
              <a:t>2</a:t>
            </a:fld>
            <a:endParaRPr lang="en-US"/>
          </a:p>
        </p:txBody>
      </p:sp>
    </p:spTree>
    <p:extLst>
      <p:ext uri="{BB962C8B-B14F-4D97-AF65-F5344CB8AC3E}">
        <p14:creationId xmlns:p14="http://schemas.microsoft.com/office/powerpoint/2010/main" val="1280516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 Speaking</a:t>
            </a:r>
            <a:endParaRPr lang="en-US" dirty="0"/>
          </a:p>
        </p:txBody>
      </p:sp>
      <p:sp>
        <p:nvSpPr>
          <p:cNvPr id="4" name="Slide Number Placeholder 3"/>
          <p:cNvSpPr>
            <a:spLocks noGrp="1"/>
          </p:cNvSpPr>
          <p:nvPr>
            <p:ph type="sldNum" sz="quarter" idx="10"/>
          </p:nvPr>
        </p:nvSpPr>
        <p:spPr/>
        <p:txBody>
          <a:bodyPr/>
          <a:lstStyle/>
          <a:p>
            <a:fld id="{2D9F839D-CDAF-4801-9ACB-57E9F714628B}" type="slidenum">
              <a:rPr lang="en-US" smtClean="0"/>
              <a:t>20</a:t>
            </a:fld>
            <a:endParaRPr lang="en-US"/>
          </a:p>
        </p:txBody>
      </p:sp>
    </p:spTree>
    <p:extLst>
      <p:ext uri="{BB962C8B-B14F-4D97-AF65-F5344CB8AC3E}">
        <p14:creationId xmlns:p14="http://schemas.microsoft.com/office/powerpoint/2010/main" val="2688502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Bob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21</a:t>
            </a:fld>
            <a:endParaRPr lang="en-US"/>
          </a:p>
        </p:txBody>
      </p:sp>
    </p:spTree>
    <p:extLst>
      <p:ext uri="{BB962C8B-B14F-4D97-AF65-F5344CB8AC3E}">
        <p14:creationId xmlns:p14="http://schemas.microsoft.com/office/powerpoint/2010/main" val="2688502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Bob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22</a:t>
            </a:fld>
            <a:endParaRPr lang="en-US"/>
          </a:p>
        </p:txBody>
      </p:sp>
    </p:spTree>
    <p:extLst>
      <p:ext uri="{BB962C8B-B14F-4D97-AF65-F5344CB8AC3E}">
        <p14:creationId xmlns:p14="http://schemas.microsoft.com/office/powerpoint/2010/main" val="268850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Bob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23</a:t>
            </a:fld>
            <a:endParaRPr lang="en-US"/>
          </a:p>
        </p:txBody>
      </p:sp>
    </p:spTree>
    <p:extLst>
      <p:ext uri="{BB962C8B-B14F-4D97-AF65-F5344CB8AC3E}">
        <p14:creationId xmlns:p14="http://schemas.microsoft.com/office/powerpoint/2010/main" val="2688502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Bob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24</a:t>
            </a:fld>
            <a:endParaRPr lang="en-US"/>
          </a:p>
        </p:txBody>
      </p:sp>
    </p:spTree>
    <p:extLst>
      <p:ext uri="{BB962C8B-B14F-4D97-AF65-F5344CB8AC3E}">
        <p14:creationId xmlns:p14="http://schemas.microsoft.com/office/powerpoint/2010/main" val="2688502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D9F839D-CDAF-4801-9ACB-57E9F714628B}" type="slidenum">
              <a:rPr lang="en-US" smtClean="0"/>
              <a:t>25</a:t>
            </a:fld>
            <a:endParaRPr lang="en-US"/>
          </a:p>
        </p:txBody>
      </p:sp>
    </p:spTree>
    <p:extLst>
      <p:ext uri="{BB962C8B-B14F-4D97-AF65-F5344CB8AC3E}">
        <p14:creationId xmlns:p14="http://schemas.microsoft.com/office/powerpoint/2010/main" val="268850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Frankie</a:t>
            </a:r>
            <a:r>
              <a:rPr lang="en-US" baseline="0" dirty="0" smtClean="0"/>
              <a:t> </a:t>
            </a:r>
            <a:r>
              <a:rPr lang="en-US" dirty="0" smtClean="0"/>
              <a:t>speaking</a:t>
            </a:r>
            <a:endParaRPr lang="en-US" dirty="0"/>
          </a:p>
        </p:txBody>
      </p:sp>
      <p:sp>
        <p:nvSpPr>
          <p:cNvPr id="4" name="Slide Number Placeholder 3"/>
          <p:cNvSpPr>
            <a:spLocks noGrp="1"/>
          </p:cNvSpPr>
          <p:nvPr>
            <p:ph type="sldNum" sz="quarter" idx="10"/>
          </p:nvPr>
        </p:nvSpPr>
        <p:spPr/>
        <p:txBody>
          <a:bodyPr/>
          <a:lstStyle/>
          <a:p>
            <a:fld id="{2D9F839D-CDAF-4801-9ACB-57E9F714628B}" type="slidenum">
              <a:rPr lang="en-US" smtClean="0"/>
              <a:t>3</a:t>
            </a:fld>
            <a:endParaRPr lang="en-US"/>
          </a:p>
        </p:txBody>
      </p:sp>
    </p:spTree>
    <p:extLst>
      <p:ext uri="{BB962C8B-B14F-4D97-AF65-F5344CB8AC3E}">
        <p14:creationId xmlns:p14="http://schemas.microsoft.com/office/powerpoint/2010/main" val="348152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Frankie</a:t>
            </a:r>
            <a:r>
              <a:rPr lang="en-US" baseline="0" dirty="0" smtClean="0"/>
              <a:t> </a:t>
            </a:r>
            <a:r>
              <a:rPr lang="en-US" dirty="0" smtClean="0"/>
              <a:t>speaking</a:t>
            </a:r>
            <a:endParaRPr lang="en-US" dirty="0"/>
          </a:p>
        </p:txBody>
      </p:sp>
      <p:sp>
        <p:nvSpPr>
          <p:cNvPr id="4" name="Slide Number Placeholder 3"/>
          <p:cNvSpPr>
            <a:spLocks noGrp="1"/>
          </p:cNvSpPr>
          <p:nvPr>
            <p:ph type="sldNum" sz="quarter" idx="10"/>
          </p:nvPr>
        </p:nvSpPr>
        <p:spPr/>
        <p:txBody>
          <a:bodyPr/>
          <a:lstStyle/>
          <a:p>
            <a:fld id="{2D9F839D-CDAF-4801-9ACB-57E9F714628B}" type="slidenum">
              <a:rPr lang="en-US" smtClean="0"/>
              <a:t>4</a:t>
            </a:fld>
            <a:endParaRPr lang="en-US"/>
          </a:p>
        </p:txBody>
      </p:sp>
    </p:spTree>
    <p:extLst>
      <p:ext uri="{BB962C8B-B14F-4D97-AF65-F5344CB8AC3E}">
        <p14:creationId xmlns:p14="http://schemas.microsoft.com/office/powerpoint/2010/main" val="348152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Frankie speaking</a:t>
            </a:r>
          </a:p>
          <a:p>
            <a:endParaRPr lang="en-US" dirty="0"/>
          </a:p>
        </p:txBody>
      </p:sp>
      <p:sp>
        <p:nvSpPr>
          <p:cNvPr id="4" name="Slide Number Placeholder 3"/>
          <p:cNvSpPr>
            <a:spLocks noGrp="1"/>
          </p:cNvSpPr>
          <p:nvPr>
            <p:ph type="sldNum" sz="quarter" idx="10"/>
          </p:nvPr>
        </p:nvSpPr>
        <p:spPr/>
        <p:txBody>
          <a:bodyPr/>
          <a:lstStyle/>
          <a:p>
            <a:fld id="{2D9F839D-CDAF-4801-9ACB-57E9F714628B}" type="slidenum">
              <a:rPr lang="en-US" smtClean="0"/>
              <a:t>5</a:t>
            </a:fld>
            <a:endParaRPr lang="en-US"/>
          </a:p>
        </p:txBody>
      </p:sp>
    </p:spTree>
    <p:extLst>
      <p:ext uri="{BB962C8B-B14F-4D97-AF65-F5344CB8AC3E}">
        <p14:creationId xmlns:p14="http://schemas.microsoft.com/office/powerpoint/2010/main" val="149170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Frankie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6</a:t>
            </a:fld>
            <a:endParaRPr lang="en-US"/>
          </a:p>
        </p:txBody>
      </p:sp>
    </p:spTree>
    <p:extLst>
      <p:ext uri="{BB962C8B-B14F-4D97-AF65-F5344CB8AC3E}">
        <p14:creationId xmlns:p14="http://schemas.microsoft.com/office/powerpoint/2010/main" val="289002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Frankie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7</a:t>
            </a:fld>
            <a:endParaRPr lang="en-US"/>
          </a:p>
        </p:txBody>
      </p:sp>
    </p:spTree>
    <p:extLst>
      <p:ext uri="{BB962C8B-B14F-4D97-AF65-F5344CB8AC3E}">
        <p14:creationId xmlns:p14="http://schemas.microsoft.com/office/powerpoint/2010/main" val="201752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Frankie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8</a:t>
            </a:fld>
            <a:endParaRPr lang="en-US"/>
          </a:p>
        </p:txBody>
      </p:sp>
    </p:spTree>
    <p:extLst>
      <p:ext uri="{BB962C8B-B14F-4D97-AF65-F5344CB8AC3E}">
        <p14:creationId xmlns:p14="http://schemas.microsoft.com/office/powerpoint/2010/main" val="168644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Frankie speaking</a:t>
            </a:r>
          </a:p>
        </p:txBody>
      </p:sp>
      <p:sp>
        <p:nvSpPr>
          <p:cNvPr id="4" name="Slide Number Placeholder 3"/>
          <p:cNvSpPr>
            <a:spLocks noGrp="1"/>
          </p:cNvSpPr>
          <p:nvPr>
            <p:ph type="sldNum" sz="quarter" idx="10"/>
          </p:nvPr>
        </p:nvSpPr>
        <p:spPr/>
        <p:txBody>
          <a:bodyPr/>
          <a:lstStyle/>
          <a:p>
            <a:fld id="{2D9F839D-CDAF-4801-9ACB-57E9F714628B}" type="slidenum">
              <a:rPr lang="en-US" smtClean="0"/>
              <a:t>9</a:t>
            </a:fld>
            <a:endParaRPr lang="en-US"/>
          </a:p>
        </p:txBody>
      </p:sp>
    </p:spTree>
    <p:extLst>
      <p:ext uri="{BB962C8B-B14F-4D97-AF65-F5344CB8AC3E}">
        <p14:creationId xmlns:p14="http://schemas.microsoft.com/office/powerpoint/2010/main" val="39118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DDACC7-31CE-4B2C-9207-A9A1F9ECFECB}"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289405143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DACC7-31CE-4B2C-9207-A9A1F9ECFECB}"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265058732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DACC7-31CE-4B2C-9207-A9A1F9ECFECB}"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237253612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DACC7-31CE-4B2C-9207-A9A1F9ECFECB}"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3150711569"/>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DACC7-31CE-4B2C-9207-A9A1F9ECFECB}"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123808229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DDACC7-31CE-4B2C-9207-A9A1F9ECFECB}"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73006486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DACC7-31CE-4B2C-9207-A9A1F9ECFECB}" type="datetimeFigureOut">
              <a:rPr lang="en-US" smtClean="0"/>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26815297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DDACC7-31CE-4B2C-9207-A9A1F9ECFECB}" type="datetimeFigureOut">
              <a:rPr lang="en-US" smtClean="0"/>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20795643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DACC7-31CE-4B2C-9207-A9A1F9ECFECB}" type="datetimeFigureOut">
              <a:rPr lang="en-US" smtClean="0"/>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216232431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DACC7-31CE-4B2C-9207-A9A1F9ECFECB}"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385651041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DACC7-31CE-4B2C-9207-A9A1F9ECFECB}"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6B551-896E-4036-8878-F26C49B08C00}" type="slidenum">
              <a:rPr lang="en-US" smtClean="0"/>
              <a:t>‹#›</a:t>
            </a:fld>
            <a:endParaRPr lang="en-US"/>
          </a:p>
        </p:txBody>
      </p:sp>
    </p:spTree>
    <p:extLst>
      <p:ext uri="{BB962C8B-B14F-4D97-AF65-F5344CB8AC3E}">
        <p14:creationId xmlns:p14="http://schemas.microsoft.com/office/powerpoint/2010/main" val="116464836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rgbClr val="A6CEEF">
                <a:lumMod val="42000"/>
                <a:lumOff val="58000"/>
              </a:srgbClr>
            </a:gs>
            <a:gs pos="0">
              <a:schemeClr val="bg1">
                <a:tint val="80000"/>
                <a:satMod val="300000"/>
              </a:schemeClr>
            </a:gs>
            <a:gs pos="100000">
              <a:srgbClr val="9DC9E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DACC7-31CE-4B2C-9207-A9A1F9ECFECB}" type="datetimeFigureOut">
              <a:rPr lang="en-US" smtClean="0"/>
              <a:t>3/18/2015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6B551-896E-4036-8878-F26C49B08C00}" type="slidenum">
              <a:rPr lang="en-US" smtClean="0"/>
              <a:t>‹#›</a:t>
            </a:fld>
            <a:endParaRPr lang="en-US"/>
          </a:p>
        </p:txBody>
      </p:sp>
    </p:spTree>
    <p:extLst>
      <p:ext uri="{BB962C8B-B14F-4D97-AF65-F5344CB8AC3E}">
        <p14:creationId xmlns:p14="http://schemas.microsoft.com/office/powerpoint/2010/main" val="300583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2.xml"/><Relationship Id="rId16" Type="http://schemas.microsoft.com/office/2007/relationships/hdphoto" Target="../media/hdphoto8.wdp"/><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jpeg"/><Relationship Id="rId4" Type="http://schemas.microsoft.com/office/2007/relationships/hdphoto" Target="../media/hdphoto2.wdp"/><Relationship Id="rId9" Type="http://schemas.openxmlformats.org/officeDocument/2006/relationships/image" Target="../media/image15.jpeg"/><Relationship Id="rId1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www.metrohealth.org/shoveling-and-your-risk-for-heart-attack" TargetMode="External"/><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4.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25.png"/><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916"/>
            <a:ext cx="8229600" cy="1143000"/>
          </a:xfrm>
        </p:spPr>
        <p:txBody>
          <a:bodyPr/>
          <a:lstStyle/>
          <a:p>
            <a:r>
              <a:rPr lang="en-US" dirty="0" smtClean="0"/>
              <a:t>Welcome!</a:t>
            </a:r>
            <a:endParaRPr lang="en-US" dirty="0"/>
          </a:p>
        </p:txBody>
      </p:sp>
      <p:sp>
        <p:nvSpPr>
          <p:cNvPr id="5" name="WordArt 2"/>
          <p:cNvSpPr>
            <a:spLocks noChangeArrowheads="1" noChangeShapeType="1" noTextEdit="1"/>
          </p:cNvSpPr>
          <p:nvPr/>
        </p:nvSpPr>
        <p:spPr bwMode="auto">
          <a:xfrm>
            <a:off x="2514600" y="1731962"/>
            <a:ext cx="4156075" cy="401638"/>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963086"/>
              </a:avLst>
            </a:prstTxWarp>
          </a:bodyPr>
          <a:lstStyle/>
          <a:p>
            <a:pPr algn="ctr" rtl="0">
              <a:buNone/>
            </a:pPr>
            <a:r>
              <a:rPr lang="en-US" sz="3600" b="1" kern="10" spc="-180" dirty="0" smtClean="0">
                <a:ln w="9525" algn="ctr">
                  <a:solidFill>
                    <a:srgbClr val="000000"/>
                  </a:solidFill>
                  <a:round/>
                  <a:headEnd/>
                  <a:tailEnd/>
                </a:ln>
                <a:solidFill>
                  <a:srgbClr val="F0EF28"/>
                </a:solidFill>
                <a:latin typeface="Times New Roman"/>
                <a:cs typeface="Times New Roman"/>
              </a:rPr>
              <a:t>to</a:t>
            </a:r>
            <a:r>
              <a:rPr lang="en-US" sz="3600" b="1" kern="10" spc="-180" dirty="0" smtClean="0">
                <a:ln w="9525" algn="ctr">
                  <a:solidFill>
                    <a:srgbClr val="000000"/>
                  </a:solidFill>
                  <a:round/>
                  <a:headEnd/>
                  <a:tailEnd/>
                </a:ln>
                <a:solidFill>
                  <a:srgbClr val="F0EF28"/>
                </a:solidFill>
                <a:effectLst/>
                <a:latin typeface="Times New Roman"/>
                <a:cs typeface="Times New Roman"/>
              </a:rPr>
              <a:t> the </a:t>
            </a:r>
            <a:r>
              <a:rPr lang="en-US" sz="3600" b="1" kern="10" spc="-180" dirty="0" err="1" smtClean="0">
                <a:ln w="9525" algn="ctr">
                  <a:solidFill>
                    <a:srgbClr val="000000"/>
                  </a:solidFill>
                  <a:round/>
                  <a:headEnd/>
                  <a:tailEnd/>
                </a:ln>
                <a:solidFill>
                  <a:srgbClr val="F0EF28"/>
                </a:solidFill>
                <a:effectLst/>
                <a:latin typeface="Times New Roman"/>
                <a:cs typeface="Times New Roman"/>
              </a:rPr>
              <a:t>unVeiling</a:t>
            </a:r>
            <a:r>
              <a:rPr lang="en-US" sz="3600" b="1" kern="10" spc="-180" dirty="0" smtClean="0">
                <a:ln w="9525" algn="ctr">
                  <a:solidFill>
                    <a:srgbClr val="000000"/>
                  </a:solidFill>
                  <a:round/>
                  <a:headEnd/>
                  <a:tailEnd/>
                </a:ln>
                <a:solidFill>
                  <a:srgbClr val="F0EF28"/>
                </a:solidFill>
                <a:effectLst/>
                <a:latin typeface="Times New Roman"/>
                <a:cs typeface="Times New Roman"/>
              </a:rPr>
              <a:t> of</a:t>
            </a:r>
            <a:endParaRPr lang="en-US" sz="3600" b="1" kern="10" spc="-180" dirty="0">
              <a:ln w="9525" algn="ctr">
                <a:solidFill>
                  <a:srgbClr val="000000"/>
                </a:solidFill>
                <a:round/>
                <a:headEnd/>
                <a:tailEnd/>
              </a:ln>
              <a:solidFill>
                <a:srgbClr val="F0EF28"/>
              </a:solidFill>
              <a:effectLst/>
              <a:latin typeface="Times New Roman"/>
              <a:cs typeface="Times New Roman"/>
            </a:endParaRPr>
          </a:p>
        </p:txBody>
      </p:sp>
      <p:sp>
        <p:nvSpPr>
          <p:cNvPr id="6" name="WordArt 3" descr="Wide downward diagonal"/>
          <p:cNvSpPr>
            <a:spLocks noChangeArrowheads="1" noChangeShapeType="1" noTextEdit="1"/>
          </p:cNvSpPr>
          <p:nvPr/>
        </p:nvSpPr>
        <p:spPr bwMode="auto">
          <a:xfrm>
            <a:off x="2009775" y="2438400"/>
            <a:ext cx="5305425" cy="45720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14287"/>
              </a:avLst>
            </a:prstTxWarp>
          </a:bodyPr>
          <a:lstStyle/>
          <a:p>
            <a:pPr algn="ctr" rtl="0">
              <a:buNone/>
            </a:pPr>
            <a:r>
              <a:rPr lang="en-US" sz="3600" b="1" kern="10" spc="720" normalizeH="1" dirty="0" smtClean="0">
                <a:ln w="9525" algn="ctr">
                  <a:solidFill>
                    <a:srgbClr val="000000"/>
                  </a:solidFill>
                  <a:round/>
                  <a:headEnd/>
                  <a:tailEnd/>
                </a:ln>
                <a:pattFill prst="wdDnDiag">
                  <a:fgClr>
                    <a:srgbClr val="F0EF28"/>
                  </a:fgClr>
                  <a:bgClr>
                    <a:srgbClr val="F7F684"/>
                  </a:bgClr>
                </a:pattFill>
                <a:effectLst/>
                <a:latin typeface="Castellar"/>
              </a:rPr>
              <a:t>the most innovative </a:t>
            </a:r>
            <a:endParaRPr lang="en-US" sz="3600" b="1" kern="10" spc="720" normalizeH="1" dirty="0">
              <a:ln w="9525" algn="ctr">
                <a:solidFill>
                  <a:srgbClr val="000000"/>
                </a:solidFill>
                <a:round/>
                <a:headEnd/>
                <a:tailEnd/>
              </a:ln>
              <a:pattFill prst="wdDnDiag">
                <a:fgClr>
                  <a:srgbClr val="F0EF28"/>
                </a:fgClr>
                <a:bgClr>
                  <a:srgbClr val="F7F684"/>
                </a:bgClr>
              </a:pattFill>
              <a:effectLst/>
              <a:latin typeface="Castellar"/>
            </a:endParaRPr>
          </a:p>
        </p:txBody>
      </p:sp>
      <p:sp>
        <p:nvSpPr>
          <p:cNvPr id="7" name="WordArt 4"/>
          <p:cNvSpPr>
            <a:spLocks noChangeArrowheads="1" noChangeShapeType="1" noTextEdit="1"/>
          </p:cNvSpPr>
          <p:nvPr/>
        </p:nvSpPr>
        <p:spPr bwMode="auto">
          <a:xfrm>
            <a:off x="1341438" y="3087804"/>
            <a:ext cx="6583362" cy="493712"/>
          </a:xfrm>
          <a:prstGeom prst="rect">
            <a:avLst/>
          </a:prstGeom>
          <a:extLst>
            <a:ext uri="{AF507438-7753-43E0-B8FC-AC1667EBCBE1}">
              <a14:hiddenEffects xmlns:a14="http://schemas.microsoft.com/office/drawing/2010/main">
                <a:effectLst/>
              </a14:hiddenEffects>
            </a:ext>
          </a:extLst>
        </p:spPr>
        <p:txBody>
          <a:bodyPr wrap="none" fromWordArt="1">
            <a:prstTxWarp prst="textArchDown">
              <a:avLst>
                <a:gd name="adj" fmla="val 0"/>
              </a:avLst>
            </a:prstTxWarp>
          </a:bodyPr>
          <a:lstStyle/>
          <a:p>
            <a:pPr algn="ctr" rtl="0">
              <a:buNone/>
            </a:pPr>
            <a:r>
              <a:rPr lang="en-US" sz="3600" kern="10" spc="0" dirty="0" smtClean="0">
                <a:ln w="9525" algn="ctr">
                  <a:solidFill>
                    <a:srgbClr val="000000"/>
                  </a:solidFill>
                  <a:round/>
                  <a:headEnd/>
                  <a:tailEnd/>
                </a:ln>
                <a:solidFill>
                  <a:srgbClr val="F0EF28"/>
                </a:solidFill>
                <a:effectLst/>
                <a:latin typeface="Times New Roman"/>
                <a:cs typeface="Times New Roman"/>
              </a:rPr>
              <a:t>snow removal product ever!</a:t>
            </a:r>
            <a:endParaRPr lang="en-US" sz="3600" kern="10" spc="0" dirty="0">
              <a:ln w="9525" algn="ctr">
                <a:solidFill>
                  <a:srgbClr val="000000"/>
                </a:solidFill>
                <a:round/>
                <a:headEnd/>
                <a:tailEnd/>
              </a:ln>
              <a:solidFill>
                <a:srgbClr val="F0EF28"/>
              </a:solidFill>
              <a:effectLst/>
              <a:latin typeface="Times New Roman"/>
              <a:cs typeface="Times New Roman"/>
            </a:endParaRPr>
          </a:p>
        </p:txBody>
      </p:sp>
      <p:sp>
        <p:nvSpPr>
          <p:cNvPr id="10" name="TextBox 9"/>
          <p:cNvSpPr txBox="1"/>
          <p:nvPr/>
        </p:nvSpPr>
        <p:spPr>
          <a:xfrm>
            <a:off x="1295399" y="4114800"/>
            <a:ext cx="7239001" cy="1754326"/>
          </a:xfrm>
          <a:prstGeom prst="rect">
            <a:avLst/>
          </a:prstGeom>
          <a:noFill/>
        </p:spPr>
        <p:txBody>
          <a:bodyPr wrap="square" rtlCol="0">
            <a:spAutoFit/>
          </a:bodyPr>
          <a:lstStyle/>
          <a:p>
            <a:r>
              <a:rPr lang="en-US" b="1" i="1" dirty="0"/>
              <a:t>Brought to you by:  </a:t>
            </a:r>
            <a:r>
              <a:rPr lang="en-US" i="1" dirty="0"/>
              <a:t>	</a:t>
            </a:r>
            <a:r>
              <a:rPr lang="en-US" dirty="0"/>
              <a:t>Peter </a:t>
            </a:r>
            <a:r>
              <a:rPr lang="en-US" dirty="0" err="1"/>
              <a:t>Masi</a:t>
            </a:r>
            <a:r>
              <a:rPr lang="en-US" dirty="0"/>
              <a:t>, Frank Faraci, and Joe Faraci </a:t>
            </a:r>
          </a:p>
          <a:p>
            <a:endParaRPr lang="en-US" b="1" i="1" dirty="0" smtClean="0"/>
          </a:p>
          <a:p>
            <a:r>
              <a:rPr lang="en-US" b="1" i="1" dirty="0" smtClean="0"/>
              <a:t>Guest </a:t>
            </a:r>
            <a:r>
              <a:rPr lang="en-US" b="1" i="1" dirty="0"/>
              <a:t>Presenters:</a:t>
            </a:r>
            <a:r>
              <a:rPr lang="en-US" dirty="0"/>
              <a:t>	</a:t>
            </a:r>
            <a:r>
              <a:rPr lang="en-US" dirty="0" smtClean="0"/>
              <a:t>	Brian </a:t>
            </a:r>
            <a:r>
              <a:rPr lang="en-US" dirty="0"/>
              <a:t>Harrington, Rick Harrington, </a:t>
            </a:r>
            <a:endParaRPr lang="en-US" dirty="0" smtClean="0"/>
          </a:p>
          <a:p>
            <a:r>
              <a:rPr lang="en-US" dirty="0" smtClean="0"/>
              <a:t>			Bob </a:t>
            </a:r>
            <a:r>
              <a:rPr lang="en-US" dirty="0" err="1" smtClean="0"/>
              <a:t>Iaccino</a:t>
            </a:r>
            <a:r>
              <a:rPr lang="en-US" dirty="0" smtClean="0"/>
              <a:t>  and Margaret Perrotta</a:t>
            </a:r>
            <a:endParaRPr lang="en-US" dirty="0"/>
          </a:p>
          <a:p>
            <a:r>
              <a:rPr lang="en-US" dirty="0"/>
              <a:t> </a:t>
            </a:r>
          </a:p>
          <a:p>
            <a:endParaRPr lang="en-US" dirty="0"/>
          </a:p>
        </p:txBody>
      </p:sp>
      <p:pic>
        <p:nvPicPr>
          <p:cNvPr id="9" name="Picture 2" descr="C:\Users\Margaret\Documents\faraci\mighty joe\Logo3-7-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3266757" y="5543462"/>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77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1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6"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backgroundMark x1="50114" y1="57955" x2="50114" y2="57955"/>
                        <a14:backgroundMark x1="50569" y1="62689" x2="50569" y2="62689"/>
                        <a14:backgroundMark x1="27790" y1="71970" x2="27790" y2="71970"/>
                        <a14:backgroundMark x1="25740" y1="71023" x2="25740" y2="71023"/>
                      </a14:backgroundRemoval>
                    </a14:imgEffect>
                  </a14:imgLayer>
                </a14:imgProps>
              </a:ext>
              <a:ext uri="{28A0092B-C50C-407E-A947-70E740481C1C}">
                <a14:useLocalDpi xmlns:a14="http://schemas.microsoft.com/office/drawing/2010/main" val="0"/>
              </a:ext>
            </a:extLst>
          </a:blip>
          <a:stretch>
            <a:fillRect/>
          </a:stretch>
        </p:blipFill>
        <p:spPr>
          <a:xfrm>
            <a:off x="6916030" y="2222740"/>
            <a:ext cx="1828800" cy="2196860"/>
          </a:xfrm>
          <a:prstGeom prst="rect">
            <a:avLst/>
          </a:prstGeom>
        </p:spPr>
      </p:pic>
      <p:sp>
        <p:nvSpPr>
          <p:cNvPr id="7" name="Title 6"/>
          <p:cNvSpPr>
            <a:spLocks noGrp="1"/>
          </p:cNvSpPr>
          <p:nvPr>
            <p:ph type="ctrTitle"/>
          </p:nvPr>
        </p:nvSpPr>
        <p:spPr>
          <a:xfrm>
            <a:off x="457200" y="130175"/>
            <a:ext cx="8153400" cy="1470025"/>
          </a:xfrm>
        </p:spPr>
        <p:txBody>
          <a:bodyPr/>
          <a:lstStyle/>
          <a:p>
            <a:r>
              <a:rPr lang="en-US" dirty="0" err="1" smtClean="0"/>
              <a:t>SnowViper</a:t>
            </a:r>
            <a:r>
              <a:rPr lang="en-US" dirty="0" smtClean="0"/>
              <a:t> Characteristics</a:t>
            </a:r>
            <a:endParaRPr lang="en-US" dirty="0"/>
          </a:p>
        </p:txBody>
      </p:sp>
      <p:sp>
        <p:nvSpPr>
          <p:cNvPr id="8" name="Subtitle 7"/>
          <p:cNvSpPr>
            <a:spLocks noGrp="1"/>
          </p:cNvSpPr>
          <p:nvPr>
            <p:ph type="subTitle" idx="1"/>
          </p:nvPr>
        </p:nvSpPr>
        <p:spPr>
          <a:xfrm>
            <a:off x="533400" y="1600200"/>
            <a:ext cx="8211430" cy="640080"/>
          </a:xfrm>
        </p:spPr>
        <p:txBody>
          <a:bodyPr>
            <a:noAutofit/>
          </a:bodyPr>
          <a:lstStyle/>
          <a:p>
            <a:pPr marL="457200" indent="-457200" algn="l">
              <a:buFont typeface="Arial" panose="020B0604020202020204" pitchFamily="34" charset="0"/>
              <a:buChar char="•"/>
            </a:pPr>
            <a:r>
              <a:rPr lang="en-US" sz="2600" dirty="0" smtClean="0">
                <a:solidFill>
                  <a:schemeClr val="accent3"/>
                </a:solidFill>
              </a:rPr>
              <a:t>Ergonomically Designed and Environmentally Friendly</a:t>
            </a:r>
          </a:p>
        </p:txBody>
      </p:sp>
      <p:sp>
        <p:nvSpPr>
          <p:cNvPr id="11" name="Subtitle 7"/>
          <p:cNvSpPr txBox="1">
            <a:spLocks/>
          </p:cNvSpPr>
          <p:nvPr/>
        </p:nvSpPr>
        <p:spPr>
          <a:xfrm>
            <a:off x="533400" y="2222500"/>
            <a:ext cx="7924800" cy="64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dirty="0" smtClean="0">
                <a:solidFill>
                  <a:schemeClr val="accent3"/>
                </a:solidFill>
              </a:rPr>
              <a:t>Glides along the ground</a:t>
            </a:r>
            <a:endParaRPr lang="en-US" sz="2600" dirty="0">
              <a:solidFill>
                <a:schemeClr val="accent3"/>
              </a:solidFill>
            </a:endParaRPr>
          </a:p>
        </p:txBody>
      </p:sp>
      <p:sp>
        <p:nvSpPr>
          <p:cNvPr id="12" name="Subtitle 7"/>
          <p:cNvSpPr txBox="1">
            <a:spLocks/>
          </p:cNvSpPr>
          <p:nvPr/>
        </p:nvSpPr>
        <p:spPr>
          <a:xfrm>
            <a:off x="533400" y="2844800"/>
            <a:ext cx="7924800" cy="64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dirty="0" smtClean="0">
                <a:solidFill>
                  <a:schemeClr val="accent3"/>
                </a:solidFill>
              </a:rPr>
              <a:t>Pushes the snow quickly and easily</a:t>
            </a:r>
            <a:endParaRPr lang="en-US" sz="2600" dirty="0">
              <a:solidFill>
                <a:schemeClr val="accent3"/>
              </a:solidFill>
            </a:endParaRPr>
          </a:p>
        </p:txBody>
      </p:sp>
      <p:sp>
        <p:nvSpPr>
          <p:cNvPr id="13" name="Subtitle 7"/>
          <p:cNvSpPr txBox="1">
            <a:spLocks/>
          </p:cNvSpPr>
          <p:nvPr/>
        </p:nvSpPr>
        <p:spPr>
          <a:xfrm>
            <a:off x="533400" y="3467100"/>
            <a:ext cx="7924800" cy="64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dirty="0" smtClean="0">
                <a:solidFill>
                  <a:schemeClr val="accent3"/>
                </a:solidFill>
              </a:rPr>
              <a:t>Eliminates the need for heavy lifting</a:t>
            </a:r>
            <a:endParaRPr lang="en-US" sz="2600" dirty="0">
              <a:solidFill>
                <a:schemeClr val="accent3"/>
              </a:solidFill>
            </a:endParaRPr>
          </a:p>
        </p:txBody>
      </p:sp>
      <p:sp>
        <p:nvSpPr>
          <p:cNvPr id="14" name="Subtitle 7"/>
          <p:cNvSpPr txBox="1">
            <a:spLocks/>
          </p:cNvSpPr>
          <p:nvPr/>
        </p:nvSpPr>
        <p:spPr>
          <a:xfrm>
            <a:off x="533400" y="4089400"/>
            <a:ext cx="7924800" cy="64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dirty="0" smtClean="0">
                <a:solidFill>
                  <a:schemeClr val="accent3"/>
                </a:solidFill>
              </a:rPr>
              <a:t>Reduces physical strain on the back and heart</a:t>
            </a:r>
            <a:endParaRPr lang="en-US" sz="2600" dirty="0">
              <a:solidFill>
                <a:schemeClr val="accent3"/>
              </a:solidFill>
            </a:endParaRPr>
          </a:p>
        </p:txBody>
      </p:sp>
      <p:sp>
        <p:nvSpPr>
          <p:cNvPr id="17" name="Subtitle 7"/>
          <p:cNvSpPr txBox="1">
            <a:spLocks/>
          </p:cNvSpPr>
          <p:nvPr/>
        </p:nvSpPr>
        <p:spPr>
          <a:xfrm>
            <a:off x="1817969" y="5334000"/>
            <a:ext cx="7543800" cy="64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600" dirty="0" smtClean="0">
                <a:solidFill>
                  <a:schemeClr val="accent3"/>
                </a:solidFill>
              </a:rPr>
              <a:t>Saves time, energy, fuel, &amp; money!</a:t>
            </a:r>
          </a:p>
        </p:txBody>
      </p:sp>
      <p:sp>
        <p:nvSpPr>
          <p:cNvPr id="18" name="Subtitle 7"/>
          <p:cNvSpPr txBox="1">
            <a:spLocks/>
          </p:cNvSpPr>
          <p:nvPr/>
        </p:nvSpPr>
        <p:spPr>
          <a:xfrm>
            <a:off x="1219200" y="4711700"/>
            <a:ext cx="7543800" cy="64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600" dirty="0" smtClean="0">
                <a:solidFill>
                  <a:schemeClr val="accent3"/>
                </a:solidFill>
              </a:rPr>
              <a:t>Stores away quickly and easily, flush to the wall</a:t>
            </a:r>
          </a:p>
        </p:txBody>
      </p:sp>
      <p:pic>
        <p:nvPicPr>
          <p:cNvPr id="16" name="Picture 2" descr="C:\Users\Margaret\Documents\faraci\mighty joe\Logo3-7-1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62600"/>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645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500"/>
                            </p:stCondLst>
                            <p:childTnLst>
                              <p:par>
                                <p:cTn id="29" presetID="10"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6500"/>
                            </p:stCondLst>
                            <p:childTnLst>
                              <p:par>
                                <p:cTn id="33" presetID="10" presetClass="entr" presetSubtype="0"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750" fill="hold"/>
                                        <p:tgtEl>
                                          <p:spTgt spid="6"/>
                                        </p:tgtEl>
                                        <p:attrNameLst>
                                          <p:attrName>ppt_x</p:attrName>
                                        </p:attrNameLst>
                                      </p:cBhvr>
                                      <p:tavLst>
                                        <p:tav tm="0">
                                          <p:val>
                                            <p:strVal val="1+#ppt_w/2"/>
                                          </p:val>
                                        </p:tav>
                                        <p:tav tm="100000">
                                          <p:val>
                                            <p:strVal val="#ppt_x"/>
                                          </p:val>
                                        </p:tav>
                                      </p:tavLst>
                                    </p:anim>
                                    <p:anim calcmode="lin" valueType="num">
                                      <p:cBhvr additive="base">
                                        <p:cTn id="41" dur="750" fill="hold"/>
                                        <p:tgtEl>
                                          <p:spTgt spid="6"/>
                                        </p:tgtEl>
                                        <p:attrNameLst>
                                          <p:attrName>ppt_y</p:attrName>
                                        </p:attrNameLst>
                                      </p:cBhvr>
                                      <p:tavLst>
                                        <p:tav tm="0">
                                          <p:val>
                                            <p:strVal val="#ppt_y"/>
                                          </p:val>
                                        </p:tav>
                                        <p:tav tm="100000">
                                          <p:val>
                                            <p:strVal val="#ppt_y"/>
                                          </p:val>
                                        </p:tav>
                                      </p:tavLst>
                                    </p:anim>
                                  </p:childTnLst>
                                </p:cTn>
                              </p:par>
                              <p:par>
                                <p:cTn id="42" presetID="6"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11" grpId="0"/>
      <p:bldP spid="12" grpId="0"/>
      <p:bldP spid="13" grpId="0"/>
      <p:bldP spid="14"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130175"/>
            <a:ext cx="8229600" cy="1470025"/>
          </a:xfrm>
        </p:spPr>
        <p:txBody>
          <a:bodyPr/>
          <a:lstStyle/>
          <a:p>
            <a:r>
              <a:rPr lang="en-US" dirty="0" smtClean="0"/>
              <a:t>Market Analysis – Existing Products </a:t>
            </a:r>
            <a:endParaRPr lang="en-US" dirty="0"/>
          </a:p>
        </p:txBody>
      </p:sp>
      <p:sp>
        <p:nvSpPr>
          <p:cNvPr id="16" name="Subtitle 7"/>
          <p:cNvSpPr txBox="1">
            <a:spLocks/>
          </p:cNvSpPr>
          <p:nvPr/>
        </p:nvSpPr>
        <p:spPr>
          <a:xfrm>
            <a:off x="330078" y="2743200"/>
            <a:ext cx="7975722" cy="129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a:solidFill>
                  <a:schemeClr val="accent3"/>
                </a:solidFill>
              </a:rPr>
              <a:t>E</a:t>
            </a:r>
            <a:r>
              <a:rPr lang="en-US" sz="3000" dirty="0" smtClean="0">
                <a:solidFill>
                  <a:schemeClr val="accent3"/>
                </a:solidFill>
              </a:rPr>
              <a:t>xisting products with a couple similar characteristics range from $40 - $90 with a few priced over $100.  </a:t>
            </a:r>
          </a:p>
          <a:p>
            <a:endParaRPr lang="en-US" sz="3000" dirty="0" smtClean="0">
              <a:solidFill>
                <a:schemeClr val="accent3"/>
              </a:solidFill>
            </a:endParaRPr>
          </a:p>
        </p:txBody>
      </p:sp>
      <p:sp>
        <p:nvSpPr>
          <p:cNvPr id="13" name="Subtitle 7"/>
          <p:cNvSpPr txBox="1">
            <a:spLocks/>
          </p:cNvSpPr>
          <p:nvPr/>
        </p:nvSpPr>
        <p:spPr>
          <a:xfrm>
            <a:off x="330078" y="4495800"/>
            <a:ext cx="6680322"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14400" lvl="1" indent="-457200" algn="l">
              <a:buFont typeface="Arial" panose="020B0604020202020204" pitchFamily="34" charset="0"/>
              <a:buChar char="•"/>
            </a:pPr>
            <a:r>
              <a:rPr lang="en-US" sz="3000" dirty="0">
                <a:solidFill>
                  <a:schemeClr val="accent3"/>
                </a:solidFill>
              </a:rPr>
              <a:t>None </a:t>
            </a:r>
            <a:r>
              <a:rPr lang="en-US" sz="3000" dirty="0" smtClean="0">
                <a:solidFill>
                  <a:schemeClr val="accent3"/>
                </a:solidFill>
              </a:rPr>
              <a:t>of these will </a:t>
            </a:r>
            <a:r>
              <a:rPr lang="en-US" sz="3000" dirty="0">
                <a:solidFill>
                  <a:schemeClr val="accent3"/>
                </a:solidFill>
              </a:rPr>
              <a:t>clear snow as quickly </a:t>
            </a:r>
            <a:r>
              <a:rPr lang="en-US" sz="3000" dirty="0" smtClean="0">
                <a:solidFill>
                  <a:schemeClr val="accent3"/>
                </a:solidFill>
              </a:rPr>
              <a:t>and easily as </a:t>
            </a:r>
            <a:r>
              <a:rPr lang="en-US" sz="3000" dirty="0">
                <a:solidFill>
                  <a:schemeClr val="accent3"/>
                </a:solidFill>
              </a:rPr>
              <a:t>the </a:t>
            </a:r>
            <a:r>
              <a:rPr lang="en-US" sz="3000" dirty="0" err="1">
                <a:solidFill>
                  <a:schemeClr val="accent3"/>
                </a:solidFill>
              </a:rPr>
              <a:t>SnowViper</a:t>
            </a:r>
            <a:r>
              <a:rPr lang="en-US" sz="3000" dirty="0">
                <a:solidFill>
                  <a:schemeClr val="accent3"/>
                </a:solidFill>
              </a:rPr>
              <a:t>. </a:t>
            </a:r>
          </a:p>
        </p:txBody>
      </p:sp>
      <p:sp>
        <p:nvSpPr>
          <p:cNvPr id="17" name="Subtitle 7"/>
          <p:cNvSpPr txBox="1">
            <a:spLocks/>
          </p:cNvSpPr>
          <p:nvPr/>
        </p:nvSpPr>
        <p:spPr>
          <a:xfrm>
            <a:off x="330078" y="1447800"/>
            <a:ext cx="7975722" cy="1143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Nothing exists that measures to </a:t>
            </a:r>
            <a:r>
              <a:rPr lang="en-US" sz="3000" dirty="0" err="1" smtClean="0">
                <a:solidFill>
                  <a:schemeClr val="accent3"/>
                </a:solidFill>
              </a:rPr>
              <a:t>SnowViper’s</a:t>
            </a:r>
            <a:r>
              <a:rPr lang="en-US" sz="3000" dirty="0" smtClean="0">
                <a:solidFill>
                  <a:schemeClr val="accent3"/>
                </a:solidFill>
              </a:rPr>
              <a:t> key features</a:t>
            </a:r>
            <a:endParaRPr lang="en-US" sz="3000" dirty="0">
              <a:solidFill>
                <a:schemeClr val="accent3"/>
              </a:solidFill>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backgroundMark x1="50114" y1="57955" x2="50114" y2="57955"/>
                        <a14:backgroundMark x1="50569" y1="62689" x2="50569" y2="62689"/>
                        <a14:backgroundMark x1="27790" y1="71970" x2="27790" y2="71970"/>
                        <a14:backgroundMark x1="25740" y1="71023" x2="25740" y2="71023"/>
                      </a14:backgroundRemoval>
                    </a14:imgEffect>
                  </a14:imgLayer>
                </a14:imgProps>
              </a:ext>
              <a:ext uri="{28A0092B-C50C-407E-A947-70E740481C1C}">
                <a14:useLocalDpi xmlns:a14="http://schemas.microsoft.com/office/drawing/2010/main" val="0"/>
              </a:ext>
            </a:extLst>
          </a:blip>
          <a:stretch>
            <a:fillRect/>
          </a:stretch>
        </p:blipFill>
        <p:spPr>
          <a:xfrm>
            <a:off x="7315200" y="4572000"/>
            <a:ext cx="1828800" cy="2196860"/>
          </a:xfrm>
          <a:prstGeom prst="rect">
            <a:avLst/>
          </a:prstGeom>
        </p:spPr>
      </p:pic>
      <p:pic>
        <p:nvPicPr>
          <p:cNvPr id="11" name="Picture 2" descr="C:\Users\Margaret\Documents\faraci\mighty joe\Logo3-7-1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63739"/>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33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500"/>
                                        <p:tgtEl>
                                          <p:spTgt spid="17"/>
                                        </p:tgtEl>
                                      </p:cBhvr>
                                    </p:animEffect>
                                  </p:childTnLst>
                                </p:cTn>
                              </p:par>
                            </p:childTnLst>
                          </p:cTn>
                        </p:par>
                        <p:par>
                          <p:cTn id="13" fill="hold">
                            <p:stCondLst>
                              <p:cond delay="1500"/>
                            </p:stCondLst>
                            <p:childTnLst>
                              <p:par>
                                <p:cTn id="14" presetID="10" presetClass="entr" presetSubtype="0" fill="hold" grpId="0" nodeType="afterEffect">
                                  <p:stCondLst>
                                    <p:cond delay="2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500"/>
                                        <p:tgtEl>
                                          <p:spTgt spid="16"/>
                                        </p:tgtEl>
                                      </p:cBhvr>
                                    </p:animEffect>
                                  </p:childTnLst>
                                </p:cTn>
                              </p:par>
                            </p:childTnLst>
                          </p:cTn>
                        </p:par>
                        <p:par>
                          <p:cTn id="17" fill="hold">
                            <p:stCondLst>
                              <p:cond delay="5000"/>
                            </p:stCondLst>
                            <p:childTnLst>
                              <p:par>
                                <p:cTn id="18" presetID="10" presetClass="entr" presetSubtype="0" fill="hold" grpId="0" nodeType="afterEffect">
                                  <p:stCondLst>
                                    <p:cond delay="2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1+#ppt_w/2"/>
                                          </p:val>
                                        </p:tav>
                                        <p:tav tm="100000">
                                          <p:val>
                                            <p:strVal val="#ppt_x"/>
                                          </p:val>
                                        </p:tav>
                                      </p:tavLst>
                                    </p:anim>
                                    <p:anim calcmode="lin" valueType="num">
                                      <p:cBhvr additive="base">
                                        <p:cTn id="26" dur="750" fill="hold"/>
                                        <p:tgtEl>
                                          <p:spTgt spid="9"/>
                                        </p:tgtEl>
                                        <p:attrNameLst>
                                          <p:attrName>ppt_y</p:attrName>
                                        </p:attrNameLst>
                                      </p:cBhvr>
                                      <p:tavLst>
                                        <p:tav tm="0">
                                          <p:val>
                                            <p:strVal val="#ppt_y"/>
                                          </p:val>
                                        </p:tav>
                                        <p:tav tm="100000">
                                          <p:val>
                                            <p:strVal val="#ppt_y"/>
                                          </p:val>
                                        </p:tav>
                                      </p:tavLst>
                                    </p:anim>
                                  </p:childTnLst>
                                </p:cTn>
                              </p:par>
                              <p:par>
                                <p:cTn id="27" presetID="6"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 y="304799"/>
            <a:ext cx="1889891" cy="6245721"/>
          </a:xfrm>
          <a:prstGeom prst="roundRect">
            <a:avLst/>
          </a:prstGeom>
          <a:gradFill>
            <a:gsLst>
              <a:gs pos="84000">
                <a:srgbClr val="A6CEEF">
                  <a:lumMod val="42000"/>
                  <a:lumOff val="58000"/>
                </a:srgbClr>
              </a:gs>
              <a:gs pos="0">
                <a:schemeClr val="bg1">
                  <a:tint val="80000"/>
                  <a:satMod val="300000"/>
                </a:schemeClr>
              </a:gs>
              <a:gs pos="100000">
                <a:srgbClr val="9DC9ED"/>
              </a:gs>
            </a:gsLst>
            <a:path path="circle">
              <a:fillToRect l="50000" t="50000" r="50000" b="50000"/>
            </a:path>
          </a:gra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Rounded Rectangle 1"/>
          <p:cNvSpPr/>
          <p:nvPr/>
        </p:nvSpPr>
        <p:spPr>
          <a:xfrm>
            <a:off x="2055932" y="1438066"/>
            <a:ext cx="1390650" cy="2377440"/>
          </a:xfrm>
          <a:prstGeom prst="roundRect">
            <a:avLst/>
          </a:prstGeom>
          <a:solidFill>
            <a:schemeClr val="bg1"/>
          </a:solidFill>
          <a:ln>
            <a:solidFill>
              <a:srgbClr val="113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470578" y="1438066"/>
            <a:ext cx="1390650" cy="2377440"/>
          </a:xfrm>
          <a:prstGeom prst="roundRect">
            <a:avLst/>
          </a:prstGeom>
          <a:solidFill>
            <a:schemeClr val="bg1"/>
          </a:solidFill>
          <a:ln>
            <a:solidFill>
              <a:srgbClr val="113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885224" y="1438066"/>
            <a:ext cx="1390650" cy="2377440"/>
          </a:xfrm>
          <a:prstGeom prst="roundRect">
            <a:avLst/>
          </a:prstGeom>
          <a:solidFill>
            <a:schemeClr val="bg1"/>
          </a:solidFill>
          <a:ln>
            <a:solidFill>
              <a:srgbClr val="113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299870" y="1438066"/>
            <a:ext cx="1390650" cy="2377440"/>
          </a:xfrm>
          <a:prstGeom prst="roundRect">
            <a:avLst/>
          </a:prstGeom>
          <a:solidFill>
            <a:schemeClr val="bg1"/>
          </a:solidFill>
          <a:ln>
            <a:solidFill>
              <a:srgbClr val="113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7714516" y="1438066"/>
            <a:ext cx="1390650" cy="2377440"/>
          </a:xfrm>
          <a:prstGeom prst="roundRect">
            <a:avLst/>
          </a:prstGeom>
          <a:solidFill>
            <a:schemeClr val="bg1"/>
          </a:solidFill>
          <a:ln>
            <a:solidFill>
              <a:srgbClr val="113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055932" y="4173081"/>
            <a:ext cx="1390650" cy="2377440"/>
          </a:xfrm>
          <a:prstGeom prst="roundRect">
            <a:avLst/>
          </a:prstGeom>
          <a:solidFill>
            <a:schemeClr val="bg1"/>
          </a:solidFill>
          <a:ln>
            <a:solidFill>
              <a:srgbClr val="113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470578" y="4173081"/>
            <a:ext cx="1390650" cy="2377440"/>
          </a:xfrm>
          <a:prstGeom prst="roundRect">
            <a:avLst/>
          </a:prstGeom>
          <a:solidFill>
            <a:schemeClr val="bg1"/>
          </a:solidFill>
          <a:ln>
            <a:solidFill>
              <a:srgbClr val="113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885224" y="4173081"/>
            <a:ext cx="1390650" cy="2377440"/>
          </a:xfrm>
          <a:prstGeom prst="roundRect">
            <a:avLst/>
          </a:prstGeom>
          <a:solidFill>
            <a:schemeClr val="bg1"/>
          </a:solidFill>
          <a:ln>
            <a:solidFill>
              <a:srgbClr val="113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299870" y="4173081"/>
            <a:ext cx="1390650" cy="2377440"/>
          </a:xfrm>
          <a:prstGeom prst="roundRect">
            <a:avLst/>
          </a:prstGeom>
          <a:solidFill>
            <a:schemeClr val="bg1"/>
          </a:solidFill>
          <a:ln>
            <a:solidFill>
              <a:srgbClr val="113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714516" y="4173081"/>
            <a:ext cx="1390650" cy="2377440"/>
          </a:xfrm>
          <a:prstGeom prst="roundRect">
            <a:avLst/>
          </a:prstGeom>
          <a:solidFill>
            <a:schemeClr val="bg1"/>
          </a:solidFill>
          <a:ln>
            <a:solidFill>
              <a:srgbClr val="113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backgroundMark x1="50797" y1="62689" x2="50797" y2="62689"/>
                        <a14:backgroundMark x1="50569" y1="57955" x2="50569" y2="57955"/>
                      </a14:backgroundRemoval>
                    </a14:imgEffect>
                  </a14:imgLayer>
                </a14:imgProps>
              </a:ext>
              <a:ext uri="{28A0092B-C50C-407E-A947-70E740481C1C}">
                <a14:useLocalDpi xmlns:a14="http://schemas.microsoft.com/office/drawing/2010/main" val="0"/>
              </a:ext>
            </a:extLst>
          </a:blip>
          <a:stretch>
            <a:fillRect/>
          </a:stretch>
        </p:blipFill>
        <p:spPr>
          <a:xfrm flipH="1">
            <a:off x="76200" y="2832340"/>
            <a:ext cx="1828800" cy="2196860"/>
          </a:xfrm>
          <a:prstGeom prst="rect">
            <a:avLst/>
          </a:prstGeom>
        </p:spPr>
      </p:pic>
      <p:sp>
        <p:nvSpPr>
          <p:cNvPr id="17" name="Title 6"/>
          <p:cNvSpPr>
            <a:spLocks noGrp="1"/>
          </p:cNvSpPr>
          <p:nvPr>
            <p:ph type="ctrTitle"/>
          </p:nvPr>
        </p:nvSpPr>
        <p:spPr>
          <a:xfrm>
            <a:off x="1447800" y="76200"/>
            <a:ext cx="7772400" cy="1470025"/>
          </a:xfrm>
        </p:spPr>
        <p:txBody>
          <a:bodyPr/>
          <a:lstStyle/>
          <a:p>
            <a:r>
              <a:rPr lang="en-US" dirty="0" smtClean="0"/>
              <a:t>Other Existing Products</a:t>
            </a:r>
            <a:endParaRPr lang="en-US" dirty="0"/>
          </a:p>
        </p:txBody>
      </p:sp>
      <p:sp>
        <p:nvSpPr>
          <p:cNvPr id="19" name="TextBox 18"/>
          <p:cNvSpPr txBox="1"/>
          <p:nvPr/>
        </p:nvSpPr>
        <p:spPr>
          <a:xfrm>
            <a:off x="3467100" y="1626828"/>
            <a:ext cx="1560340" cy="938719"/>
          </a:xfrm>
          <a:prstGeom prst="rect">
            <a:avLst/>
          </a:prstGeom>
          <a:noFill/>
        </p:spPr>
        <p:txBody>
          <a:bodyPr wrap="square" rtlCol="0">
            <a:spAutoFit/>
          </a:bodyPr>
          <a:lstStyle/>
          <a:p>
            <a:r>
              <a:rPr lang="en-US" sz="1100" b="1" dirty="0"/>
              <a:t>The Snow Pusher 36"</a:t>
            </a:r>
            <a:endParaRPr lang="en-US" sz="1100" dirty="0"/>
          </a:p>
          <a:p>
            <a:r>
              <a:rPr lang="en-US" sz="1100" dirty="0"/>
              <a:t>$54.99 </a:t>
            </a:r>
          </a:p>
          <a:p>
            <a:r>
              <a:rPr lang="en-US" sz="1100" dirty="0"/>
              <a:t>14 reviews - 5 stars</a:t>
            </a:r>
          </a:p>
          <a:p>
            <a:r>
              <a:rPr lang="en-US" sz="1100" dirty="0"/>
              <a:t>Northern Tool</a:t>
            </a:r>
          </a:p>
          <a:p>
            <a:r>
              <a:rPr lang="en-US" sz="1100" dirty="0"/>
              <a:t>Reinforced fiberglass</a:t>
            </a:r>
          </a:p>
        </p:txBody>
      </p:sp>
      <p:pic>
        <p:nvPicPr>
          <p:cNvPr id="20" name="Picture 19" descr="The SnowPlow Snow Pusher — 36in.W, Model# 50536 The price is $54.99."/>
          <p:cNvPicPr>
            <a:picLocks noChangeAspect="1"/>
          </p:cNvPicPr>
          <p:nvPr/>
        </p:nvPicPr>
        <p:blipFill>
          <a:blip r:embed="rId5" cstate="print"/>
          <a:stretch>
            <a:fillRect/>
          </a:stretch>
        </p:blipFill>
        <p:spPr bwMode="auto">
          <a:xfrm>
            <a:off x="3591804" y="2514600"/>
            <a:ext cx="1208796" cy="1208796"/>
          </a:xfrm>
          <a:prstGeom prst="rect">
            <a:avLst/>
          </a:prstGeom>
          <a:noFill/>
          <a:ln w="9525">
            <a:noFill/>
            <a:miter lim="800000"/>
            <a:headEnd/>
            <a:tailEnd/>
          </a:ln>
        </p:spPr>
      </p:pic>
      <p:sp>
        <p:nvSpPr>
          <p:cNvPr id="21" name="Rectangle 2"/>
          <p:cNvSpPr>
            <a:spLocks noChangeArrowheads="1"/>
          </p:cNvSpPr>
          <p:nvPr/>
        </p:nvSpPr>
        <p:spPr bwMode="auto">
          <a:xfrm>
            <a:off x="4838700" y="1617692"/>
            <a:ext cx="1553015"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Dakota </a:t>
            </a:r>
            <a:r>
              <a:rPr kumimoji="0" lang="en-US" altLang="en-US" sz="11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Sno</a:t>
            </a:r>
            <a:r>
              <a:rPr kumimoji="0" lang="en-US" altLang="en-US" sz="11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Blade</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$100.00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Hi Consumption.com</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09" name="Picture 15" descr="Dakota Sno Blade"/>
          <p:cNvPicPr>
            <a:picLocks noChangeAspect="1" noChangeArrowheads="1"/>
          </p:cNvPicPr>
          <p:nvPr/>
        </p:nvPicPr>
        <p:blipFill>
          <a:blip r:embed="rId6" cstate="print">
            <a:extLst>
              <a:ext uri="{28A0092B-C50C-407E-A947-70E740481C1C}">
                <a14:useLocalDpi xmlns:a14="http://schemas.microsoft.com/office/drawing/2010/main" val="0"/>
              </a:ext>
            </a:extLst>
          </a:blip>
          <a:srcRect l="28821" r="28821"/>
          <a:stretch>
            <a:fillRect/>
          </a:stretch>
        </p:blipFill>
        <p:spPr bwMode="auto">
          <a:xfrm>
            <a:off x="5152696" y="2362200"/>
            <a:ext cx="867104" cy="13716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4"/>
          <p:cNvSpPr>
            <a:spLocks noChangeArrowheads="1"/>
          </p:cNvSpPr>
          <p:nvPr/>
        </p:nvSpPr>
        <p:spPr bwMode="auto">
          <a:xfrm>
            <a:off x="6297001" y="1515561"/>
            <a:ext cx="139919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True-Temper-One-piece-Ergonomic-Aluminum</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$52.56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160 reviews - 4 stars</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Amazon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1" name="Picture 20" descr="http://ecx.images-amazon.com/images/I/517tBPdfDTL._SL1000_.jpg"/>
          <p:cNvPicPr>
            <a:picLocks noChangeAspect="1" noChangeArrowheads="1"/>
          </p:cNvPicPr>
          <p:nvPr/>
        </p:nvPicPr>
        <p:blipFill>
          <a:blip r:embed="rId7" cstate="print">
            <a:extLst>
              <a:ext uri="{28A0092B-C50C-407E-A947-70E740481C1C}">
                <a14:useLocalDpi xmlns:a14="http://schemas.microsoft.com/office/drawing/2010/main" val="0"/>
              </a:ext>
            </a:extLst>
          </a:blip>
          <a:srcRect l="24001" r="24001"/>
          <a:stretch>
            <a:fillRect/>
          </a:stretch>
        </p:blipFill>
        <p:spPr bwMode="auto">
          <a:xfrm>
            <a:off x="6872189" y="2435896"/>
            <a:ext cx="661416" cy="128016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7"/>
          <p:cNvSpPr>
            <a:spLocks noChangeArrowheads="1"/>
          </p:cNvSpPr>
          <p:nvPr/>
        </p:nvSpPr>
        <p:spPr bwMode="auto">
          <a:xfrm>
            <a:off x="2062390" y="1620560"/>
            <a:ext cx="14287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30" </a:t>
            </a:r>
            <a:r>
              <a:rPr kumimoji="0" lang="en-US" altLang="en-US" sz="11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SnoDozer</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$129.88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17 reviews - 4 stars</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Amazon</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4" name="Picture 16" descr="http://ecx.images-amazon.com/images/I/61hFGNMZVaL._SL1500_.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102" b="7617"/>
          <a:stretch/>
        </p:blipFill>
        <p:spPr bwMode="auto">
          <a:xfrm>
            <a:off x="2076450" y="2362201"/>
            <a:ext cx="1280160" cy="12332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ttp://ecx.images-amazon.com/images/I/81KKtrWTZJL._SL1500_.jpg"/>
          <p:cNvPicPr>
            <a:picLocks noChangeAspect="1"/>
          </p:cNvPicPr>
          <p:nvPr/>
        </p:nvPicPr>
        <p:blipFill rotWithShape="1">
          <a:blip r:embed="rId9" cstate="print"/>
          <a:srcRect l="30333" t="19019" r="60510" b="60649"/>
          <a:stretch/>
        </p:blipFill>
        <p:spPr bwMode="auto">
          <a:xfrm>
            <a:off x="2458763" y="5105400"/>
            <a:ext cx="855938" cy="1360824"/>
          </a:xfrm>
          <a:prstGeom prst="rect">
            <a:avLst/>
          </a:prstGeom>
          <a:noFill/>
          <a:ln w="9525">
            <a:noFill/>
            <a:miter lim="800000"/>
            <a:headEnd/>
            <a:tailEnd/>
          </a:ln>
        </p:spPr>
      </p:pic>
      <p:sp>
        <p:nvSpPr>
          <p:cNvPr id="25" name="Rectangle 24"/>
          <p:cNvSpPr/>
          <p:nvPr/>
        </p:nvSpPr>
        <p:spPr>
          <a:xfrm>
            <a:off x="2010224" y="4253805"/>
            <a:ext cx="1494976" cy="1107996"/>
          </a:xfrm>
          <a:prstGeom prst="rect">
            <a:avLst/>
          </a:prstGeom>
        </p:spPr>
        <p:txBody>
          <a:bodyPr wrap="square">
            <a:spAutoFit/>
          </a:bodyPr>
          <a:lstStyle/>
          <a:p>
            <a:r>
              <a:rPr lang="en-US" sz="1100" b="1" dirty="0"/>
              <a:t>The </a:t>
            </a:r>
            <a:r>
              <a:rPr lang="en-US" sz="1100" b="1" dirty="0" err="1"/>
              <a:t>Snowcaster</a:t>
            </a:r>
            <a:r>
              <a:rPr lang="en-US" sz="1100" b="1" dirty="0"/>
              <a:t>  </a:t>
            </a:r>
            <a:endParaRPr lang="en-US" sz="1100" b="1" dirty="0" smtClean="0"/>
          </a:p>
          <a:p>
            <a:r>
              <a:rPr lang="en-US" sz="1100" b="1" dirty="0" smtClean="0"/>
              <a:t>36</a:t>
            </a:r>
            <a:r>
              <a:rPr lang="en-US" sz="1100" b="1" dirty="0"/>
              <a:t>" </a:t>
            </a:r>
            <a:r>
              <a:rPr lang="en-US" sz="1100" b="1" dirty="0" smtClean="0"/>
              <a:t>Bi-Directional </a:t>
            </a:r>
          </a:p>
          <a:p>
            <a:r>
              <a:rPr lang="en-US" sz="1100" b="1" dirty="0" smtClean="0"/>
              <a:t>Wheeled Snow </a:t>
            </a:r>
            <a:r>
              <a:rPr lang="en-US" sz="1100" b="1" dirty="0"/>
              <a:t>Pusher</a:t>
            </a:r>
            <a:endParaRPr lang="en-US" sz="1100" dirty="0"/>
          </a:p>
          <a:p>
            <a:r>
              <a:rPr lang="en-US" sz="1100" dirty="0"/>
              <a:t>$73.48 </a:t>
            </a:r>
          </a:p>
          <a:p>
            <a:r>
              <a:rPr lang="en-US" sz="1100" dirty="0"/>
              <a:t>114 reviews - 4.5 stars</a:t>
            </a:r>
          </a:p>
          <a:p>
            <a:r>
              <a:rPr lang="en-US" sz="1100" dirty="0"/>
              <a:t>Amazon</a:t>
            </a:r>
          </a:p>
        </p:txBody>
      </p:sp>
      <p:sp>
        <p:nvSpPr>
          <p:cNvPr id="26" name="Rectangle 9"/>
          <p:cNvSpPr>
            <a:spLocks noChangeArrowheads="1"/>
          </p:cNvSpPr>
          <p:nvPr/>
        </p:nvSpPr>
        <p:spPr bwMode="auto">
          <a:xfrm>
            <a:off x="7810500" y="1635135"/>
            <a:ext cx="1333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Wheeled Shovel</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$39.99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29 reviews - 4 stars</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Amazon</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6" name="Picture 17" descr="Wheeled Shovel - Get Rolling on Snow Removal"/>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5764" b="5932"/>
          <a:stretch/>
        </p:blipFill>
        <p:spPr bwMode="auto">
          <a:xfrm>
            <a:off x="7753350" y="2171699"/>
            <a:ext cx="1274935" cy="1423747"/>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4" descr="http://ecx.images-amazon.com/images/I/41%2BIMoX1g8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05200" y="5105400"/>
            <a:ext cx="1306286" cy="128016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13"/>
          <p:cNvSpPr>
            <a:spLocks noChangeArrowheads="1"/>
          </p:cNvSpPr>
          <p:nvPr/>
        </p:nvSpPr>
        <p:spPr bwMode="auto">
          <a:xfrm>
            <a:off x="3505200" y="4253805"/>
            <a:ext cx="14478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Snow Wolf</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$159.99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375 reviews - 4 stars</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Amazon</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24" name="Picture 18" descr="Power Dynamics Sno Dozer (Silver) (62&amp;quot;H x 38&amp;quot;W x 30&amp;quot;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4968240" y="5105400"/>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20"/>
          <p:cNvSpPr>
            <a:spLocks noChangeArrowheads="1"/>
          </p:cNvSpPr>
          <p:nvPr/>
        </p:nvSpPr>
        <p:spPr bwMode="auto">
          <a:xfrm>
            <a:off x="4981126" y="4253805"/>
            <a:ext cx="122917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Power Dynamics </a:t>
            </a:r>
            <a:r>
              <a:rPr kumimoji="0" lang="en-US" altLang="en-US" sz="11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Sno</a:t>
            </a: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Dozer</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000000"/>
                </a:solidFill>
                <a:latin typeface="Calibri" pitchFamily="34" charset="0"/>
                <a:ea typeface="Times New Roman" pitchFamily="18" charset="0"/>
                <a:cs typeface="Times New Roman" pitchFamily="18" charset="0"/>
              </a:rPr>
              <a:t>$67.88 - Sale</a:t>
            </a:r>
            <a:endPar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18 reviews - 3 stars</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Amazon</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30" name="Picture 23" descr="http://pictures.ese.co.uk/images/Product/lgsq/3897.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9866"/>
          <a:stretch/>
        </p:blipFill>
        <p:spPr bwMode="auto">
          <a:xfrm>
            <a:off x="7734300" y="5029200"/>
            <a:ext cx="123627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7429" name="Picture 24" descr="Stacks Image 5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43294" y="4800600"/>
            <a:ext cx="713232" cy="1645920"/>
          </a:xfrm>
          <a:prstGeom prst="rect">
            <a:avLst/>
          </a:prstGeom>
          <a:noFill/>
          <a:extLst>
            <a:ext uri="{909E8E84-426E-40DD-AFC4-6F175D3DCCD1}">
              <a14:hiddenFill xmlns:a14="http://schemas.microsoft.com/office/drawing/2010/main">
                <a:solidFill>
                  <a:srgbClr val="FFFFFF"/>
                </a:solidFill>
              </a14:hiddenFill>
            </a:ext>
          </a:extLst>
        </p:spPr>
      </p:pic>
      <p:sp>
        <p:nvSpPr>
          <p:cNvPr id="17413" name="Rectangle 23"/>
          <p:cNvSpPr>
            <a:spLocks noChangeArrowheads="1"/>
          </p:cNvSpPr>
          <p:nvPr/>
        </p:nvSpPr>
        <p:spPr bwMode="auto">
          <a:xfrm>
            <a:off x="7753350" y="4253805"/>
            <a:ext cx="1352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V Blade Snow Plough</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ENGLAND</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5" name="Rectangle 24"/>
          <p:cNvSpPr>
            <a:spLocks noChangeArrowheads="1"/>
          </p:cNvSpPr>
          <p:nvPr/>
        </p:nvSpPr>
        <p:spPr bwMode="auto">
          <a:xfrm>
            <a:off x="6240399" y="4253805"/>
            <a:ext cx="16002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SWIVEL SNOW SHOVEL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3-WAY ACTION</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CANADA</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2" name="Picture 2" descr="C:\Users\Margaret\Documents\faraci\mighty joe\Logo3-7-15.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1158094"/>
            <a:ext cx="1842552" cy="89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58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250" fill="hold"/>
                                        <p:tgtEl>
                                          <p:spTgt spid="15"/>
                                        </p:tgtEl>
                                        <p:attrNameLst>
                                          <p:attrName>ppt_x</p:attrName>
                                        </p:attrNameLst>
                                      </p:cBhvr>
                                      <p:tavLst>
                                        <p:tav tm="0">
                                          <p:val>
                                            <p:strVal val="0-#ppt_w/2"/>
                                          </p:val>
                                        </p:tav>
                                        <p:tav tm="100000">
                                          <p:val>
                                            <p:strVal val="#ppt_x"/>
                                          </p:val>
                                        </p:tav>
                                      </p:tavLst>
                                    </p:anim>
                                    <p:anim calcmode="lin" valueType="num">
                                      <p:cBhvr additive="base">
                                        <p:cTn id="13" dur="125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10" presetClass="entr" presetSubtype="0"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0"/>
                                          </p:stCondLst>
                                        </p:cTn>
                                        <p:tgtEl>
                                          <p:spTgt spid="17414"/>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nodeType="afterEffect">
                                  <p:stCondLst>
                                    <p:cond delay="0"/>
                                  </p:stCondLst>
                                  <p:childTnLst>
                                    <p:set>
                                      <p:cBhvr>
                                        <p:cTn id="44" dur="1" fill="hold">
                                          <p:stCondLst>
                                            <p:cond delay="0"/>
                                          </p:stCondLst>
                                        </p:cTn>
                                        <p:tgtEl>
                                          <p:spTgt spid="17409"/>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par>
                          <p:cTn id="51" fill="hold">
                            <p:stCondLst>
                              <p:cond delay="2500"/>
                            </p:stCondLst>
                            <p:childTnLst>
                              <p:par>
                                <p:cTn id="52" presetID="1" presetClass="entr" presetSubtype="0" fill="hold" nodeType="afterEffect">
                                  <p:stCondLst>
                                    <p:cond delay="0"/>
                                  </p:stCondLst>
                                  <p:childTnLst>
                                    <p:set>
                                      <p:cBhvr>
                                        <p:cTn id="53" dur="1" fill="hold">
                                          <p:stCondLst>
                                            <p:cond delay="0"/>
                                          </p:stCondLst>
                                        </p:cTn>
                                        <p:tgtEl>
                                          <p:spTgt spid="17411"/>
                                        </p:tgtEl>
                                        <p:attrNameLst>
                                          <p:attrName>style.visibility</p:attrName>
                                        </p:attrNameLst>
                                      </p:cBhvr>
                                      <p:to>
                                        <p:strVal val="visible"/>
                                      </p:to>
                                    </p:se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17416"/>
                                        </p:tgtEl>
                                        <p:attrNameLst>
                                          <p:attrName>style.visibility</p:attrName>
                                        </p:attrNameLst>
                                      </p:cBhvr>
                                      <p:to>
                                        <p:strVal val="visible"/>
                                      </p:to>
                                    </p:set>
                                  </p:childTnLst>
                                </p:cTn>
                              </p:par>
                            </p:childTnLst>
                          </p:cTn>
                        </p:par>
                        <p:par>
                          <p:cTn id="60" fill="hold">
                            <p:stCondLst>
                              <p:cond delay="2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par>
                          <p:cTn id="63" fill="hold">
                            <p:stCondLst>
                              <p:cond delay="2500"/>
                            </p:stCondLst>
                            <p:childTnLst>
                              <p:par>
                                <p:cTn id="64" presetID="1"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childTnLst>
                          </p:cTn>
                        </p:par>
                        <p:par>
                          <p:cTn id="66" fill="hold">
                            <p:stCondLst>
                              <p:cond delay="2500"/>
                            </p:stCondLst>
                            <p:childTnLst>
                              <p:par>
                                <p:cTn id="67" presetID="1"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par>
                          <p:cTn id="69" fill="hold">
                            <p:stCondLst>
                              <p:cond delay="2500"/>
                            </p:stCondLst>
                            <p:childTnLst>
                              <p:par>
                                <p:cTn id="70" presetID="1" presetClass="entr" presetSubtype="0"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par>
                          <p:cTn id="72" fill="hold">
                            <p:stCondLst>
                              <p:cond delay="2500"/>
                            </p:stCondLst>
                            <p:childTnLst>
                              <p:par>
                                <p:cTn id="73" presetID="1"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par>
                          <p:cTn id="75" fill="hold">
                            <p:stCondLst>
                              <p:cond delay="2500"/>
                            </p:stCondLst>
                            <p:childTnLst>
                              <p:par>
                                <p:cTn id="76" presetID="1" presetClass="entr" presetSubtype="0" fill="hold" nodeType="afterEffect">
                                  <p:stCondLst>
                                    <p:cond delay="0"/>
                                  </p:stCondLst>
                                  <p:childTnLst>
                                    <p:set>
                                      <p:cBhvr>
                                        <p:cTn id="77" dur="1" fill="hold">
                                          <p:stCondLst>
                                            <p:cond delay="0"/>
                                          </p:stCondLst>
                                        </p:cTn>
                                        <p:tgtEl>
                                          <p:spTgt spid="17419"/>
                                        </p:tgtEl>
                                        <p:attrNameLst>
                                          <p:attrName>style.visibility</p:attrName>
                                        </p:attrNameLst>
                                      </p:cBhvr>
                                      <p:to>
                                        <p:strVal val="visible"/>
                                      </p:to>
                                    </p:set>
                                  </p:childTnLst>
                                </p:cTn>
                              </p:par>
                            </p:childTnLst>
                          </p:cTn>
                        </p:par>
                        <p:par>
                          <p:cTn id="78" fill="hold">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childTnLst>
                          </p:cTn>
                        </p:par>
                        <p:par>
                          <p:cTn id="81" fill="hold">
                            <p:stCondLst>
                              <p:cond delay="2500"/>
                            </p:stCondLst>
                            <p:childTnLst>
                              <p:par>
                                <p:cTn id="82" presetID="1" presetClass="entr" presetSubtype="0" fill="hold" nodeType="afterEffect">
                                  <p:stCondLst>
                                    <p:cond delay="0"/>
                                  </p:stCondLst>
                                  <p:childTnLst>
                                    <p:set>
                                      <p:cBhvr>
                                        <p:cTn id="83" dur="1" fill="hold">
                                          <p:stCondLst>
                                            <p:cond delay="0"/>
                                          </p:stCondLst>
                                        </p:cTn>
                                        <p:tgtEl>
                                          <p:spTgt spid="17424"/>
                                        </p:tgtEl>
                                        <p:attrNameLst>
                                          <p:attrName>style.visibility</p:attrName>
                                        </p:attrNameLst>
                                      </p:cBhvr>
                                      <p:to>
                                        <p:strVal val="visible"/>
                                      </p:to>
                                    </p:set>
                                  </p:childTnLst>
                                </p:cTn>
                              </p:par>
                            </p:childTnLst>
                          </p:cTn>
                        </p:par>
                        <p:par>
                          <p:cTn id="84" fill="hold">
                            <p:stCondLst>
                              <p:cond delay="2500"/>
                            </p:stCondLst>
                            <p:childTnLst>
                              <p:par>
                                <p:cTn id="85" presetID="1"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par>
                          <p:cTn id="87" fill="hold">
                            <p:stCondLst>
                              <p:cond delay="2500"/>
                            </p:stCondLst>
                            <p:childTnLst>
                              <p:par>
                                <p:cTn id="88" presetID="1" presetClass="entr" presetSubtype="0" fill="hold" grpId="0" nodeType="afterEffect">
                                  <p:stCondLst>
                                    <p:cond delay="0"/>
                                  </p:stCondLst>
                                  <p:childTnLst>
                                    <p:set>
                                      <p:cBhvr>
                                        <p:cTn id="89" dur="1" fill="hold">
                                          <p:stCondLst>
                                            <p:cond delay="0"/>
                                          </p:stCondLst>
                                        </p:cTn>
                                        <p:tgtEl>
                                          <p:spTgt spid="17412"/>
                                        </p:tgtEl>
                                        <p:attrNameLst>
                                          <p:attrName>style.visibility</p:attrName>
                                        </p:attrNameLst>
                                      </p:cBhvr>
                                      <p:to>
                                        <p:strVal val="visible"/>
                                      </p:to>
                                    </p:set>
                                  </p:childTnLst>
                                </p:cTn>
                              </p:par>
                            </p:childTnLst>
                          </p:cTn>
                        </p:par>
                        <p:par>
                          <p:cTn id="90" fill="hold">
                            <p:stCondLst>
                              <p:cond delay="2500"/>
                            </p:stCondLst>
                            <p:childTnLst>
                              <p:par>
                                <p:cTn id="91" presetID="1" presetClass="entr" presetSubtype="0" fill="hold" grpId="0" nodeType="afterEffect">
                                  <p:stCondLst>
                                    <p:cond delay="0"/>
                                  </p:stCondLst>
                                  <p:childTnLst>
                                    <p:set>
                                      <p:cBhvr>
                                        <p:cTn id="92" dur="1" fill="hold">
                                          <p:stCondLst>
                                            <p:cond delay="0"/>
                                          </p:stCondLst>
                                        </p:cTn>
                                        <p:tgtEl>
                                          <p:spTgt spid="17415"/>
                                        </p:tgtEl>
                                        <p:attrNameLst>
                                          <p:attrName>style.visibility</p:attrName>
                                        </p:attrNameLst>
                                      </p:cBhvr>
                                      <p:to>
                                        <p:strVal val="visible"/>
                                      </p:to>
                                    </p:set>
                                  </p:childTnLst>
                                </p:cTn>
                              </p:par>
                            </p:childTnLst>
                          </p:cTn>
                        </p:par>
                        <p:par>
                          <p:cTn id="93" fill="hold">
                            <p:stCondLst>
                              <p:cond delay="2500"/>
                            </p:stCondLst>
                            <p:childTnLst>
                              <p:par>
                                <p:cTn id="94" presetID="1" presetClass="entr" presetSubtype="0" fill="hold" nodeType="afterEffect">
                                  <p:stCondLst>
                                    <p:cond delay="0"/>
                                  </p:stCondLst>
                                  <p:childTnLst>
                                    <p:set>
                                      <p:cBhvr>
                                        <p:cTn id="95" dur="1" fill="hold">
                                          <p:stCondLst>
                                            <p:cond delay="0"/>
                                          </p:stCondLst>
                                        </p:cTn>
                                        <p:tgtEl>
                                          <p:spTgt spid="17429"/>
                                        </p:tgtEl>
                                        <p:attrNameLst>
                                          <p:attrName>style.visibility</p:attrName>
                                        </p:attrNameLst>
                                      </p:cBhvr>
                                      <p:to>
                                        <p:strVal val="visible"/>
                                      </p:to>
                                    </p:set>
                                  </p:childTnLst>
                                </p:cTn>
                              </p:par>
                            </p:childTnLst>
                          </p:cTn>
                        </p:par>
                        <p:par>
                          <p:cTn id="96" fill="hold">
                            <p:stCondLst>
                              <p:cond delay="2500"/>
                            </p:stCondLst>
                            <p:childTnLst>
                              <p:par>
                                <p:cTn id="97" presetID="1"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par>
                          <p:cTn id="99" fill="hold">
                            <p:stCondLst>
                              <p:cond delay="2500"/>
                            </p:stCondLst>
                            <p:childTnLst>
                              <p:par>
                                <p:cTn id="100" presetID="1" presetClass="entr" presetSubtype="0" fill="hold" grpId="0" nodeType="afterEffect">
                                  <p:stCondLst>
                                    <p:cond delay="0"/>
                                  </p:stCondLst>
                                  <p:childTnLst>
                                    <p:set>
                                      <p:cBhvr>
                                        <p:cTn id="101" dur="1" fill="hold">
                                          <p:stCondLst>
                                            <p:cond delay="0"/>
                                          </p:stCondLst>
                                        </p:cTn>
                                        <p:tgtEl>
                                          <p:spTgt spid="17413"/>
                                        </p:tgtEl>
                                        <p:attrNameLst>
                                          <p:attrName>style.visibility</p:attrName>
                                        </p:attrNameLst>
                                      </p:cBhvr>
                                      <p:to>
                                        <p:strVal val="visible"/>
                                      </p:to>
                                    </p:set>
                                  </p:childTnLst>
                                </p:cTn>
                              </p:par>
                            </p:childTnLst>
                          </p:cTn>
                        </p:par>
                        <p:par>
                          <p:cTn id="102" fill="hold">
                            <p:stCondLst>
                              <p:cond delay="2500"/>
                            </p:stCondLst>
                            <p:childTnLst>
                              <p:par>
                                <p:cTn id="103" presetID="1" presetClass="entr" presetSubtype="0" fill="hold" nodeType="afterEffect">
                                  <p:stCondLst>
                                    <p:cond delay="0"/>
                                  </p:stCondLst>
                                  <p:childTnLst>
                                    <p:set>
                                      <p:cBhvr>
                                        <p:cTn id="104" dur="1" fill="hold">
                                          <p:stCondLst>
                                            <p:cond delay="0"/>
                                          </p:stCondLst>
                                        </p:cTn>
                                        <p:tgtEl>
                                          <p:spTgt spid="17430"/>
                                        </p:tgtEl>
                                        <p:attrNameLst>
                                          <p:attrName>style.visibility</p:attrName>
                                        </p:attrNameLst>
                                      </p:cBhvr>
                                      <p:to>
                                        <p:strVal val="visible"/>
                                      </p:to>
                                    </p:set>
                                  </p:childTnLst>
                                </p:cTn>
                              </p:par>
                            </p:childTnLst>
                          </p:cTn>
                        </p:par>
                        <p:par>
                          <p:cTn id="105" fill="hold">
                            <p:stCondLst>
                              <p:cond delay="2500"/>
                            </p:stCondLst>
                            <p:childTnLst>
                              <p:par>
                                <p:cTn id="106" presetID="1" presetClass="entr" presetSubtype="0"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childTnLst>
                                </p:cTn>
                              </p:par>
                              <p:par>
                                <p:cTn id="108" presetID="6" presetClass="entr" presetSubtype="16" fill="hold"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circle(in)">
                                      <p:cBhvr>
                                        <p:cTn id="11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2" grpId="0" animBg="1"/>
      <p:bldP spid="33" grpId="0" animBg="1"/>
      <p:bldP spid="34" grpId="0" animBg="1"/>
      <p:bldP spid="35" grpId="0" animBg="1"/>
      <p:bldP spid="36" grpId="0" animBg="1"/>
      <p:bldP spid="37" grpId="0" animBg="1"/>
      <p:bldP spid="38" grpId="0" animBg="1"/>
      <p:bldP spid="39" grpId="0" animBg="1"/>
      <p:bldP spid="40" grpId="0" animBg="1"/>
      <p:bldP spid="17" grpId="0"/>
      <p:bldP spid="19" grpId="0"/>
      <p:bldP spid="21" grpId="0"/>
      <p:bldP spid="22" grpId="0"/>
      <p:bldP spid="24" grpId="0"/>
      <p:bldP spid="25" grpId="0"/>
      <p:bldP spid="26" grpId="0"/>
      <p:bldP spid="30" grpId="0"/>
      <p:bldP spid="17412" grpId="0"/>
      <p:bldP spid="17413" grpId="0"/>
      <p:bldP spid="174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7"/>
          <p:cNvSpPr txBox="1">
            <a:spLocks/>
          </p:cNvSpPr>
          <p:nvPr/>
        </p:nvSpPr>
        <p:spPr>
          <a:xfrm>
            <a:off x="228600" y="5943600"/>
            <a:ext cx="8763000"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2000" i="1" dirty="0" smtClean="0"/>
              <a:t>Information </a:t>
            </a:r>
            <a:r>
              <a:rPr lang="en-US" sz="2000" i="1" dirty="0"/>
              <a:t>compiled from the United States Census Bureau and the National Climatic Data </a:t>
            </a:r>
            <a:r>
              <a:rPr lang="en-US" sz="2000" i="1" dirty="0" smtClean="0"/>
              <a:t>Center . which collected snowfall totals from 1981 to 2010 for one city from each state to represent snowfall in that state. </a:t>
            </a:r>
          </a:p>
        </p:txBody>
      </p:sp>
      <p:graphicFrame>
        <p:nvGraphicFramePr>
          <p:cNvPr id="4" name="Table 3"/>
          <p:cNvGraphicFramePr>
            <a:graphicFrameLocks noGrp="1"/>
          </p:cNvGraphicFramePr>
          <p:nvPr>
            <p:extLst>
              <p:ext uri="{D42A27DB-BD31-4B8C-83A1-F6EECF244321}">
                <p14:modId xmlns:p14="http://schemas.microsoft.com/office/powerpoint/2010/main" val="2774419465"/>
              </p:ext>
            </p:extLst>
          </p:nvPr>
        </p:nvGraphicFramePr>
        <p:xfrm>
          <a:off x="762000" y="76200"/>
          <a:ext cx="4953000" cy="5892330"/>
        </p:xfrm>
        <a:graphic>
          <a:graphicData uri="http://schemas.openxmlformats.org/drawingml/2006/table">
            <a:tbl>
              <a:tblPr firstRow="1" firstCol="1" bandRow="1">
                <a:tableStyleId>{21E4AEA4-8DFA-4A89-87EB-49C32662AFE0}</a:tableStyleId>
              </a:tblPr>
              <a:tblGrid>
                <a:gridCol w="1295400"/>
                <a:gridCol w="1524000"/>
                <a:gridCol w="2133600"/>
              </a:tblGrid>
              <a:tr h="265961">
                <a:tc>
                  <a:txBody>
                    <a:bodyPr/>
                    <a:lstStyle/>
                    <a:p>
                      <a:pPr algn="ctr" rtl="0" fontAlgn="ctr"/>
                      <a:r>
                        <a:rPr lang="en-US" sz="1000" u="none" strike="noStrike" dirty="0">
                          <a:solidFill>
                            <a:srgbClr val="FFFF00"/>
                          </a:solidFill>
                          <a:effectLst/>
                          <a:latin typeface="Arial" panose="020B0604020202020204" pitchFamily="34" charset="0"/>
                          <a:cs typeface="Arial" panose="020B0604020202020204" pitchFamily="34" charset="0"/>
                        </a:rPr>
                        <a:t>State</a:t>
                      </a:r>
                      <a:endParaRPr lang="en-US" sz="1000" b="1" i="0" u="none" strike="noStrike" dirty="0">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dirty="0">
                          <a:solidFill>
                            <a:srgbClr val="FFFF00"/>
                          </a:solidFill>
                          <a:effectLst/>
                          <a:latin typeface="Arial" panose="020B0604020202020204" pitchFamily="34" charset="0"/>
                          <a:cs typeface="Arial" panose="020B0604020202020204" pitchFamily="34" charset="0"/>
                        </a:rPr>
                        <a:t>Number of Households</a:t>
                      </a:r>
                      <a:endParaRPr lang="en-US" sz="1000" b="1" i="0" u="none" strike="noStrike" dirty="0">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dirty="0">
                          <a:solidFill>
                            <a:srgbClr val="FFFF00"/>
                          </a:solidFill>
                          <a:effectLst/>
                          <a:latin typeface="Arial" panose="020B0604020202020204" pitchFamily="34" charset="0"/>
                          <a:cs typeface="Arial" panose="020B0604020202020204" pitchFamily="34" charset="0"/>
                        </a:rPr>
                        <a:t>Average yearly </a:t>
                      </a:r>
                      <a:r>
                        <a:rPr lang="en-US" sz="1000" u="none" strike="noStrike" dirty="0" smtClean="0">
                          <a:solidFill>
                            <a:srgbClr val="FFFF00"/>
                          </a:solidFill>
                          <a:effectLst/>
                          <a:latin typeface="Arial" panose="020B0604020202020204" pitchFamily="34" charset="0"/>
                          <a:cs typeface="Arial" panose="020B0604020202020204" pitchFamily="34" charset="0"/>
                        </a:rPr>
                        <a:t>Snowfall </a:t>
                      </a:r>
                      <a:r>
                        <a:rPr lang="en-US" sz="1000" u="none" strike="noStrike" dirty="0">
                          <a:solidFill>
                            <a:srgbClr val="FFFF00"/>
                          </a:solidFill>
                          <a:effectLst/>
                          <a:latin typeface="Arial" panose="020B0604020202020204" pitchFamily="34" charset="0"/>
                          <a:cs typeface="Arial" panose="020B0604020202020204" pitchFamily="34" charset="0"/>
                        </a:rPr>
                        <a:t>in Inches</a:t>
                      </a:r>
                      <a:endParaRPr lang="en-US" sz="1000" b="1" i="0" u="none" strike="noStrike" dirty="0">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New York</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7,114,431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123.8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Wyoming</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204,935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91.4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Vermont</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248,825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81.2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Alaska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233,252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dirty="0">
                          <a:effectLst/>
                          <a:latin typeface="Arial" panose="020B0604020202020204" pitchFamily="34" charset="0"/>
                          <a:cs typeface="Arial" panose="020B0604020202020204" pitchFamily="34" charset="0"/>
                        </a:rPr>
                        <a:t>74.5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West Virginia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740,702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Maine</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542,158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61.8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200434">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New Hampshire</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497,054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60.8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Utah</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791,929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56.2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Minnesota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2,020,144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54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North Dakota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270,437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dirty="0">
                          <a:effectLst/>
                          <a:latin typeface="Arial" panose="020B0604020202020204" pitchFamily="34" charset="0"/>
                          <a:cs typeface="Arial" panose="020B0604020202020204" pitchFamily="34" charset="0"/>
                        </a:rPr>
                        <a:t>51.2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Michigan</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3,887,994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51.1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Wisconsin</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2,219,571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50.9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South Dakota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310,331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43.9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Massachusetts</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2,448,032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43.8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Connecticut</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1,323,838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40.5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Montana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368,268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dirty="0">
                          <a:effectLst/>
                          <a:latin typeface="Arial" panose="020B0604020202020204" pitchFamily="34" charset="0"/>
                          <a:cs typeface="Arial" panose="020B0604020202020204" pitchFamily="34" charset="0"/>
                        </a:rPr>
                        <a:t>38.1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Iowa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1,200,833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34.9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Rhode Island</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406,089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33.8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Pennsylvania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4,860,140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28.2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Ohio</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dirty="0">
                          <a:effectLst/>
                          <a:latin typeface="Arial" panose="020B0604020202020204" pitchFamily="34" charset="0"/>
                          <a:cs typeface="Arial" panose="020B0604020202020204" pitchFamily="34" charset="0"/>
                        </a:rPr>
                        <a:t>4,507,821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27.5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Indiana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2,443,010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25.9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262887">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Nebraska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695,592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25.9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dirty="0">
                          <a:solidFill>
                            <a:srgbClr val="FFFF00"/>
                          </a:solidFill>
                          <a:effectLst/>
                          <a:latin typeface="Arial" panose="020B0604020202020204" pitchFamily="34" charset="0"/>
                          <a:cs typeface="Arial" panose="020B0604020202020204" pitchFamily="34" charset="0"/>
                        </a:rPr>
                        <a:t>Illinois</a:t>
                      </a:r>
                      <a:endParaRPr lang="en-US" sz="1000" b="1" i="0" u="none" strike="noStrike" dirty="0">
                        <a:solidFill>
                          <a:srgbClr val="FFFF00"/>
                        </a:solidFill>
                        <a:effectLst/>
                        <a:latin typeface="Arial" panose="020B0604020202020204" pitchFamily="34" charset="0"/>
                        <a:cs typeface="Arial" panose="020B0604020202020204" pitchFamily="34" charset="0"/>
                      </a:endParaRPr>
                    </a:p>
                  </a:txBody>
                  <a:tcPr marL="4056" marR="4056" marT="4056" marB="0" anchor="ctr">
                    <a:solidFill>
                      <a:srgbClr val="9DC9ED"/>
                    </a:solidFill>
                  </a:tcPr>
                </a:tc>
                <a:tc>
                  <a:txBody>
                    <a:bodyPr/>
                    <a:lstStyle/>
                    <a:p>
                      <a:pPr algn="ctr" rtl="0" fontAlgn="ctr"/>
                      <a:r>
                        <a:rPr lang="en-US" sz="1000" u="none" strike="noStrike" dirty="0">
                          <a:effectLst/>
                          <a:latin typeface="Arial" panose="020B0604020202020204" pitchFamily="34" charset="0"/>
                          <a:cs typeface="Arial" panose="020B0604020202020204" pitchFamily="34" charset="0"/>
                        </a:rPr>
                        <a:t>4,691,020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056" marR="4056" marT="4056" marB="0" anchor="ctr">
                    <a:solidFill>
                      <a:srgbClr val="9DC9ED"/>
                    </a:solidFill>
                  </a:tcPr>
                </a:tc>
                <a:tc>
                  <a:txBody>
                    <a:bodyPr/>
                    <a:lstStyle/>
                    <a:p>
                      <a:pPr algn="ctr" rtl="0" fontAlgn="ctr"/>
                      <a:r>
                        <a:rPr lang="en-US" sz="1000" u="none" strike="noStrike" dirty="0">
                          <a:effectLst/>
                          <a:latin typeface="Arial" panose="020B0604020202020204" pitchFamily="34" charset="0"/>
                          <a:cs typeface="Arial" panose="020B0604020202020204" pitchFamily="34" charset="0"/>
                        </a:rPr>
                        <a:t>24.6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056" marR="4056" marT="4056" marB="0" anchor="ctr">
                    <a:solidFill>
                      <a:srgbClr val="9DC9ED"/>
                    </a:solidFill>
                  </a:tcP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Nevada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dirty="0">
                          <a:effectLst/>
                          <a:latin typeface="Arial" panose="020B0604020202020204" pitchFamily="34" charset="0"/>
                          <a:cs typeface="Arial" panose="020B0604020202020204" pitchFamily="34" charset="0"/>
                        </a:rPr>
                        <a:t>906,719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dirty="0">
                          <a:effectLst/>
                          <a:latin typeface="Arial" panose="020B0604020202020204" pitchFamily="34" charset="0"/>
                          <a:cs typeface="Arial" panose="020B0604020202020204" pitchFamily="34" charset="0"/>
                        </a:rPr>
                        <a:t>21.8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Delaware</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317,640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20.2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Maryland</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2,085,647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20.2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Idaho</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532,135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19.2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Colorado</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1,819,037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19.1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Missouri</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2,285,280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17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New Jersey</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3,141,956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16.5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Kansas</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1,071,938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14.7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Kentucky</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1,653,898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12.5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Virginia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2,889,688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10.3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Alabama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1,788,692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a:effectLst/>
                          <a:latin typeface="Arial" panose="020B0604020202020204" pitchFamily="34" charset="0"/>
                          <a:cs typeface="Arial" panose="020B0604020202020204" pitchFamily="34" charset="0"/>
                        </a:rPr>
                        <a:t>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r>
              <a:tr h="153576">
                <a:tc>
                  <a:txBody>
                    <a:bodyPr/>
                    <a:lstStyle/>
                    <a:p>
                      <a:pPr algn="ctr" rtl="0" fontAlgn="ctr"/>
                      <a:r>
                        <a:rPr lang="en-US" sz="1000" u="none" strike="noStrike" dirty="0">
                          <a:solidFill>
                            <a:srgbClr val="FFFF00"/>
                          </a:solidFill>
                          <a:effectLst/>
                          <a:latin typeface="Arial" panose="020B0604020202020204" pitchFamily="34" charset="0"/>
                          <a:cs typeface="Arial" panose="020B0604020202020204" pitchFamily="34" charset="0"/>
                        </a:rPr>
                        <a:t>California</a:t>
                      </a:r>
                      <a:endParaRPr lang="en-US" sz="1000" b="1" i="0" u="none" strike="noStrike" dirty="0">
                        <a:solidFill>
                          <a:srgbClr val="FFFF00"/>
                        </a:solidFill>
                        <a:effectLst/>
                        <a:latin typeface="Arial" panose="020B0604020202020204" pitchFamily="34" charset="0"/>
                        <a:cs typeface="Arial" panose="020B0604020202020204" pitchFamily="34" charset="0"/>
                      </a:endParaRPr>
                    </a:p>
                  </a:txBody>
                  <a:tcPr marL="4056" marR="4056" marT="4056" marB="0" anchor="ctr">
                    <a:solidFill>
                      <a:schemeClr val="tx1">
                        <a:lumMod val="50000"/>
                        <a:lumOff val="50000"/>
                      </a:schemeClr>
                    </a:solidFill>
                  </a:tcPr>
                </a:tc>
                <a:tc>
                  <a:txBody>
                    <a:bodyPr/>
                    <a:lstStyle/>
                    <a:p>
                      <a:pPr algn="ctr" rtl="0" fontAlgn="ctr"/>
                      <a:r>
                        <a:rPr lang="en-US" sz="1000" u="none" strike="noStrike">
                          <a:effectLst/>
                          <a:latin typeface="Arial" panose="020B0604020202020204" pitchFamily="34" charset="0"/>
                          <a:cs typeface="Arial" panose="020B0604020202020204" pitchFamily="34" charset="0"/>
                        </a:rPr>
                        <a:t>12,097,894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056" marR="4056" marT="4056" marB="0" anchor="ctr"/>
                </a:tc>
                <a:tc>
                  <a:txBody>
                    <a:bodyPr/>
                    <a:lstStyle/>
                    <a:p>
                      <a:pPr algn="ctr" rtl="0" fontAlgn="ctr"/>
                      <a:r>
                        <a:rPr lang="en-US" sz="1000" u="none" strike="noStrike" dirty="0">
                          <a:effectLst/>
                          <a:latin typeface="Arial" panose="020B0604020202020204" pitchFamily="34" charset="0"/>
                          <a:cs typeface="Arial" panose="020B0604020202020204" pitchFamily="34" charset="0"/>
                        </a:rPr>
                        <a:t>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056" marR="4056" marT="4056" marB="0" anchor="ct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58830908"/>
              </p:ext>
            </p:extLst>
          </p:nvPr>
        </p:nvGraphicFramePr>
        <p:xfrm>
          <a:off x="6477000" y="76200"/>
          <a:ext cx="2057400" cy="5888740"/>
        </p:xfrm>
        <a:graphic>
          <a:graphicData uri="http://schemas.openxmlformats.org/drawingml/2006/table">
            <a:tbl>
              <a:tblPr firstRow="1" firstCol="1" bandRow="1">
                <a:tableStyleId>{21E4AEA4-8DFA-4A89-87EB-49C32662AFE0}</a:tableStyleId>
              </a:tblPr>
              <a:tblGrid>
                <a:gridCol w="1230594"/>
                <a:gridCol w="826806"/>
              </a:tblGrid>
              <a:tr h="245033">
                <a:tc>
                  <a:txBody>
                    <a:bodyPr/>
                    <a:lstStyle/>
                    <a:p>
                      <a:pPr algn="ctr" rtl="0" fontAlgn="ctr"/>
                      <a:r>
                        <a:rPr lang="en-US" sz="1000" u="none" strike="noStrike" dirty="0">
                          <a:solidFill>
                            <a:srgbClr val="FFFF00"/>
                          </a:solidFill>
                          <a:effectLst/>
                          <a:latin typeface="Arial" panose="020B0604020202020204" pitchFamily="34" charset="0"/>
                          <a:cs typeface="Arial" panose="020B0604020202020204" pitchFamily="34" charset="0"/>
                        </a:rPr>
                        <a:t>State</a:t>
                      </a:r>
                      <a:endParaRPr lang="en-US" sz="1000" b="1" i="0" u="none" strike="noStrike" dirty="0">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ctr" rtl="0" fontAlgn="ctr"/>
                      <a:r>
                        <a:rPr lang="en-US" sz="1000" u="none" strike="noStrike" dirty="0">
                          <a:solidFill>
                            <a:srgbClr val="FFFF00"/>
                          </a:solidFill>
                          <a:effectLst/>
                          <a:latin typeface="Arial" panose="020B0604020202020204" pitchFamily="34" charset="0"/>
                          <a:cs typeface="Arial" panose="020B0604020202020204" pitchFamily="34" charset="0"/>
                        </a:rPr>
                        <a:t>Index</a:t>
                      </a:r>
                      <a:endParaRPr lang="en-US" sz="1000" b="1" i="0" u="none" strike="noStrike" dirty="0">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r>
              <a:tr h="159319">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New York</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881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59319">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Michigan</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199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59319">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Pennsylvania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    137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946" marR="3946" marT="3946" marB="0" anchor="b"/>
                </a:tc>
              </a:tr>
              <a:tr h="159319">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Ohio</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124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59319">
                <a:tc>
                  <a:txBody>
                    <a:bodyPr/>
                    <a:lstStyle/>
                    <a:p>
                      <a:pPr algn="ctr" rtl="0" fontAlgn="ctr"/>
                      <a:r>
                        <a:rPr lang="en-US" sz="1000" u="none" strike="noStrike" dirty="0">
                          <a:solidFill>
                            <a:srgbClr val="FFFF00"/>
                          </a:solidFill>
                          <a:effectLst/>
                          <a:latin typeface="Arial" panose="020B0604020202020204" pitchFamily="34" charset="0"/>
                          <a:cs typeface="Arial" panose="020B0604020202020204" pitchFamily="34" charset="0"/>
                        </a:rPr>
                        <a:t>Illinois</a:t>
                      </a:r>
                      <a:endParaRPr lang="en-US" sz="1000" b="1" i="0" u="none" strike="noStrike" dirty="0">
                        <a:solidFill>
                          <a:srgbClr val="FFFF00"/>
                        </a:solidFill>
                        <a:effectLst/>
                        <a:latin typeface="Arial" panose="020B0604020202020204" pitchFamily="34" charset="0"/>
                        <a:cs typeface="Arial" panose="020B0604020202020204" pitchFamily="34" charset="0"/>
                      </a:endParaRPr>
                    </a:p>
                  </a:txBody>
                  <a:tcPr marL="3946" marR="3946" marT="3946" marB="0" anchor="ctr">
                    <a:solidFill>
                      <a:srgbClr val="9DC9ED"/>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    115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946" marR="3946" marT="3946" marB="0" anchor="b">
                    <a:solidFill>
                      <a:srgbClr val="9DC9ED"/>
                    </a:solidFill>
                  </a:tcPr>
                </a:tc>
              </a:tr>
              <a:tr h="159319">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Wisconsin</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    113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946" marR="3946" marT="3946" marB="0" anchor="b"/>
                </a:tc>
              </a:tr>
              <a:tr h="159319">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Minnesota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109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59319">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Massachusetts</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107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Indiana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63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Connecticut</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54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New Jersey</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52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West Virginia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46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Utah</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45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Maryland</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42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Iowa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42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Missouri</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39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Colorado</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35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Maine</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34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210048">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New Hampshire</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30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Virginia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30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Kentucky</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21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Vermont</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20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Nevada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20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Wyoming</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19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Nebraska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18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Alaska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17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Kansas</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16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Montana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14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North Dakota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14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Rhode Island</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14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South Dakota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14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60050">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Idaho</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10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59319">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Delaware</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6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59319">
                <a:tc>
                  <a:txBody>
                    <a:bodyPr/>
                    <a:lstStyle/>
                    <a:p>
                      <a:pPr algn="ctr" rtl="0" fontAlgn="ctr"/>
                      <a:r>
                        <a:rPr lang="en-US" sz="1000" u="none" strike="noStrike">
                          <a:solidFill>
                            <a:srgbClr val="FFFF00"/>
                          </a:solidFill>
                          <a:effectLst/>
                          <a:latin typeface="Arial" panose="020B0604020202020204" pitchFamily="34" charset="0"/>
                          <a:cs typeface="Arial" panose="020B0604020202020204" pitchFamily="34" charset="0"/>
                        </a:rPr>
                        <a:t>Alabama</a:t>
                      </a:r>
                      <a:endParaRPr lang="en-US" sz="1000" b="1" i="0" u="none" strike="noStrike">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         3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946" marR="3946" marT="3946" marB="0" anchor="b"/>
                </a:tc>
              </a:tr>
              <a:tr h="159319">
                <a:tc>
                  <a:txBody>
                    <a:bodyPr/>
                    <a:lstStyle/>
                    <a:p>
                      <a:pPr algn="ctr" rtl="0" fontAlgn="ctr"/>
                      <a:r>
                        <a:rPr lang="en-US" sz="1000" u="none" strike="noStrike" dirty="0">
                          <a:solidFill>
                            <a:srgbClr val="FFFF00"/>
                          </a:solidFill>
                          <a:effectLst/>
                          <a:latin typeface="Arial" panose="020B0604020202020204" pitchFamily="34" charset="0"/>
                          <a:cs typeface="Arial" panose="020B0604020202020204" pitchFamily="34" charset="0"/>
                        </a:rPr>
                        <a:t>California</a:t>
                      </a:r>
                      <a:endParaRPr lang="en-US" sz="1000" b="1" i="0" u="none" strike="noStrike" dirty="0">
                        <a:solidFill>
                          <a:srgbClr val="FFFF00"/>
                        </a:solidFill>
                        <a:effectLst/>
                        <a:latin typeface="Arial" panose="020B0604020202020204" pitchFamily="34" charset="0"/>
                        <a:cs typeface="Arial" panose="020B0604020202020204" pitchFamily="34" charset="0"/>
                      </a:endParaRPr>
                    </a:p>
                  </a:txBody>
                  <a:tcPr marL="3946" marR="3946" marT="3946" marB="0" anchor="c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        -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946" marR="3946" marT="3946" marB="0" anchor="b"/>
                </a:tc>
              </a:tr>
            </a:tbl>
          </a:graphicData>
        </a:graphic>
      </p:graphicFrame>
      <p:pic>
        <p:nvPicPr>
          <p:cNvPr id="3074"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142875" y="381000"/>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142875" y="1006693"/>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142875" y="1644214"/>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142875" y="2269907"/>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895600"/>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3521293"/>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4158814"/>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4784507"/>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5470307"/>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5857875" y="380999"/>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5857875" y="1006692"/>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5857875" y="1644213"/>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5857875" y="2269906"/>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5867400" y="2895599"/>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5867400" y="3521292"/>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5867400" y="4158813"/>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5867400" y="4784506"/>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5867400" y="5470306"/>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8601075" y="381000"/>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8601075" y="1006693"/>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8601075" y="1644214"/>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8601075" y="2269907"/>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8610600" y="2895600"/>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8610600" y="3521293"/>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8610600" y="4158814"/>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8610600" y="4784507"/>
            <a:ext cx="457200" cy="47329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Margaret\AppData\Local\Microsoft\Windows\Temporary Internet Files\Content.IE5\V0XXFH7Y\snowflake_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 b="97600" l="0" r="96687">
                        <a14:foregroundMark x1="7867" y1="60200" x2="7867" y2="60200"/>
                        <a14:foregroundMark x1="8696" y1="57800" x2="8696" y2="57800"/>
                        <a14:foregroundMark x1="9524" y1="56200" x2="9524" y2="56200"/>
                        <a14:foregroundMark x1="11594" y1="20800" x2="11594" y2="20800"/>
                        <a14:foregroundMark x1="14907" y1="20800" x2="14907" y2="20800"/>
                        <a14:foregroundMark x1="16977" y1="21200" x2="16977" y2="21200"/>
                        <a14:foregroundMark x1="19876" y1="19600" x2="19876" y2="19600"/>
                        <a14:foregroundMark x1="23188" y1="18800" x2="23188" y2="18800"/>
                        <a14:foregroundMark x1="5797" y1="45000" x2="5797" y2="45000"/>
                        <a14:foregroundMark x1="5797" y1="42200" x2="5797" y2="42200"/>
                        <a14:foregroundMark x1="4555" y1="40200" x2="4555" y2="40200"/>
                        <a14:backgroundMark x1="11818" y1="7895" x2="11818" y2="7895"/>
                        <a14:backgroundMark x1="20000" y1="5263" x2="20000" y2="5263"/>
                        <a14:backgroundMark x1="28182" y1="7895" x2="28182" y2="7895"/>
                        <a14:backgroundMark x1="3636" y1="26316" x2="3636" y2="26316"/>
                        <a14:backgroundMark x1="73636" y1="7018" x2="73636" y2="7018"/>
                        <a14:backgroundMark x1="65455" y1="4386" x2="65455" y2="4386"/>
                        <a14:backgroundMark x1="6364" y1="80702" x2="6364" y2="80702"/>
                        <a14:backgroundMark x1="2727" y1="71930" x2="2727" y2="71930"/>
                        <a14:backgroundMark x1="14545" y1="88596" x2="14545" y2="88596"/>
                        <a14:backgroundMark x1="22727" y1="92105" x2="22727" y2="92105"/>
                        <a14:backgroundMark x1="29091" y1="92105" x2="29091" y2="92105"/>
                        <a14:backgroundMark x1="39091" y1="92982" x2="39091" y2="92982"/>
                        <a14:backgroundMark x1="1818" y1="62281" x2="1818" y2="62281"/>
                        <a14:backgroundMark x1="1818" y1="55263" x2="1818" y2="55263"/>
                        <a14:backgroundMark x1="2727" y1="50000" x2="2727" y2="50000"/>
                        <a14:backgroundMark x1="1818" y1="42105" x2="1818" y2="42105"/>
                      </a14:backgroundRemoval>
                    </a14:imgEffect>
                  </a14:imgLayer>
                </a14:imgProps>
              </a:ext>
              <a:ext uri="{28A0092B-C50C-407E-A947-70E740481C1C}">
                <a14:useLocalDpi xmlns:a14="http://schemas.microsoft.com/office/drawing/2010/main" val="0"/>
              </a:ext>
            </a:extLst>
          </a:blip>
          <a:srcRect/>
          <a:stretch>
            <a:fillRect/>
          </a:stretch>
        </p:blipFill>
        <p:spPr bwMode="auto">
          <a:xfrm>
            <a:off x="8610600" y="5470307"/>
            <a:ext cx="457200" cy="47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12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678873" y="304800"/>
            <a:ext cx="7772400" cy="1470025"/>
          </a:xfrm>
        </p:spPr>
        <p:txBody>
          <a:bodyPr/>
          <a:lstStyle/>
          <a:p>
            <a:r>
              <a:rPr lang="en-US" dirty="0" smtClean="0"/>
              <a:t>Potential Consumer Base</a:t>
            </a:r>
            <a:endParaRPr lang="en-US" dirty="0"/>
          </a:p>
        </p:txBody>
      </p:sp>
      <p:sp>
        <p:nvSpPr>
          <p:cNvPr id="18" name="Subtitle 7"/>
          <p:cNvSpPr txBox="1">
            <a:spLocks/>
          </p:cNvSpPr>
          <p:nvPr/>
        </p:nvSpPr>
        <p:spPr>
          <a:xfrm>
            <a:off x="1219200" y="1828800"/>
            <a:ext cx="7975722" cy="731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800" dirty="0" smtClean="0">
                <a:solidFill>
                  <a:schemeClr val="accent3"/>
                </a:solidFill>
              </a:rPr>
              <a:t>Households</a:t>
            </a:r>
          </a:p>
        </p:txBody>
      </p:sp>
      <p:sp>
        <p:nvSpPr>
          <p:cNvPr id="8" name="Subtitle 7"/>
          <p:cNvSpPr txBox="1">
            <a:spLocks/>
          </p:cNvSpPr>
          <p:nvPr/>
        </p:nvSpPr>
        <p:spPr>
          <a:xfrm>
            <a:off x="1244478" y="4114800"/>
            <a:ext cx="7975722" cy="24022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800" dirty="0" smtClean="0">
                <a:solidFill>
                  <a:schemeClr val="accent3"/>
                </a:solidFill>
              </a:rPr>
              <a:t>Public Buildings</a:t>
            </a:r>
          </a:p>
          <a:p>
            <a:pPr marL="914400" lvl="1" indent="-457200" algn="l">
              <a:spcBef>
                <a:spcPts val="0"/>
              </a:spcBef>
              <a:buFont typeface="Arial" panose="020B0604020202020204" pitchFamily="34" charset="0"/>
              <a:buChar char="•"/>
            </a:pPr>
            <a:r>
              <a:rPr lang="en-US" sz="2400" dirty="0" smtClean="0">
                <a:solidFill>
                  <a:schemeClr val="accent3"/>
                </a:solidFill>
              </a:rPr>
              <a:t>Schools</a:t>
            </a:r>
          </a:p>
          <a:p>
            <a:pPr marL="914400" lvl="1" indent="-457200" algn="l">
              <a:spcBef>
                <a:spcPts val="0"/>
              </a:spcBef>
              <a:buFont typeface="Arial" panose="020B0604020202020204" pitchFamily="34" charset="0"/>
              <a:buChar char="•"/>
            </a:pPr>
            <a:r>
              <a:rPr lang="en-US" sz="2400" dirty="0" smtClean="0">
                <a:solidFill>
                  <a:schemeClr val="accent3"/>
                </a:solidFill>
              </a:rPr>
              <a:t>Hospitals</a:t>
            </a:r>
          </a:p>
          <a:p>
            <a:pPr marL="914400" lvl="1" indent="-457200" algn="l">
              <a:spcBef>
                <a:spcPts val="0"/>
              </a:spcBef>
              <a:buFont typeface="Arial" panose="020B0604020202020204" pitchFamily="34" charset="0"/>
              <a:buChar char="•"/>
            </a:pPr>
            <a:r>
              <a:rPr lang="en-US" sz="2400" dirty="0" smtClean="0">
                <a:solidFill>
                  <a:schemeClr val="accent3"/>
                </a:solidFill>
              </a:rPr>
              <a:t>Churches</a:t>
            </a:r>
          </a:p>
          <a:p>
            <a:pPr marL="914400" lvl="1" indent="-457200" algn="l">
              <a:spcBef>
                <a:spcPts val="0"/>
              </a:spcBef>
              <a:buFont typeface="Arial" panose="020B0604020202020204" pitchFamily="34" charset="0"/>
              <a:buChar char="•"/>
            </a:pPr>
            <a:r>
              <a:rPr lang="en-US" sz="2400" dirty="0" smtClean="0">
                <a:solidFill>
                  <a:schemeClr val="accent3"/>
                </a:solidFill>
              </a:rPr>
              <a:t>Museums</a:t>
            </a:r>
          </a:p>
        </p:txBody>
      </p:sp>
      <p:sp>
        <p:nvSpPr>
          <p:cNvPr id="9" name="Subtitle 7"/>
          <p:cNvSpPr txBox="1">
            <a:spLocks/>
          </p:cNvSpPr>
          <p:nvPr/>
        </p:nvSpPr>
        <p:spPr>
          <a:xfrm>
            <a:off x="1244969" y="3429000"/>
            <a:ext cx="7975722" cy="731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800" dirty="0" smtClean="0">
                <a:solidFill>
                  <a:schemeClr val="accent3"/>
                </a:solidFill>
              </a:rPr>
              <a:t>Stores &amp; Restaurants with outside entrances</a:t>
            </a:r>
          </a:p>
        </p:txBody>
      </p:sp>
      <p:sp>
        <p:nvSpPr>
          <p:cNvPr id="10" name="Subtitle 7"/>
          <p:cNvSpPr txBox="1">
            <a:spLocks/>
          </p:cNvSpPr>
          <p:nvPr/>
        </p:nvSpPr>
        <p:spPr>
          <a:xfrm>
            <a:off x="1905490" y="2194560"/>
            <a:ext cx="7009909" cy="10497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2200" dirty="0" smtClean="0">
                <a:solidFill>
                  <a:schemeClr val="accent3"/>
                </a:solidFill>
              </a:rPr>
              <a:t>There are about 73,000,000 households </a:t>
            </a:r>
            <a:r>
              <a:rPr lang="en-US" sz="2200" dirty="0">
                <a:solidFill>
                  <a:schemeClr val="accent3"/>
                </a:solidFill>
              </a:rPr>
              <a:t>in </a:t>
            </a:r>
            <a:r>
              <a:rPr lang="en-US" sz="2200" dirty="0" smtClean="0">
                <a:solidFill>
                  <a:schemeClr val="accent3"/>
                </a:solidFill>
              </a:rPr>
              <a:t>the United States </a:t>
            </a:r>
            <a:r>
              <a:rPr lang="en-US" sz="2200" dirty="0">
                <a:solidFill>
                  <a:schemeClr val="accent3"/>
                </a:solidFill>
              </a:rPr>
              <a:t>with an average yearly snowfall of at least </a:t>
            </a:r>
            <a:r>
              <a:rPr lang="en-US" sz="2200" dirty="0" smtClean="0">
                <a:solidFill>
                  <a:schemeClr val="accent3"/>
                </a:solidFill>
              </a:rPr>
              <a:t>10“.</a:t>
            </a:r>
          </a:p>
        </p:txBody>
      </p:sp>
      <p:sp>
        <p:nvSpPr>
          <p:cNvPr id="11" name="TextBox 10"/>
          <p:cNvSpPr txBox="1"/>
          <p:nvPr/>
        </p:nvSpPr>
        <p:spPr>
          <a:xfrm>
            <a:off x="2362200" y="2895600"/>
            <a:ext cx="6833197" cy="369332"/>
          </a:xfrm>
          <a:prstGeom prst="rect">
            <a:avLst/>
          </a:prstGeom>
          <a:noFill/>
        </p:spPr>
        <p:txBody>
          <a:bodyPr wrap="square" rtlCol="0">
            <a:spAutoFit/>
          </a:bodyPr>
          <a:lstStyle/>
          <a:p>
            <a:r>
              <a:rPr lang="en-US" dirty="0" smtClean="0">
                <a:solidFill>
                  <a:schemeClr val="accent3"/>
                </a:solidFill>
              </a:rPr>
              <a:t>~ United States Census Bureau and the National Climatic Data Center</a:t>
            </a:r>
            <a:endParaRPr lang="en-US" dirty="0">
              <a:solidFill>
                <a:schemeClr val="accent3"/>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018" y1="87971" x2="28018" y2="87971"/>
                        <a14:foregroundMark x1="38497" y1="68941" x2="38497" y2="68941"/>
                        <a14:foregroundMark x1="41913" y1="59425" x2="41913" y2="59425"/>
                        <a14:foregroundMark x1="43508" y1="64273" x2="43508" y2="64273"/>
                        <a14:foregroundMark x1="39863" y1="65889" x2="39863" y2="65889"/>
                        <a14:foregroundMark x1="35308" y1="68223" x2="35308" y2="68223"/>
                        <a14:foregroundMark x1="23235" y1="74327" x2="23235" y2="74327"/>
                        <a14:foregroundMark x1="20046" y1="75943" x2="20046" y2="75943"/>
                        <a14:foregroundMark x1="10251" y1="70736" x2="10251" y2="70736"/>
                        <a14:foregroundMark x1="24829" y1="85278" x2="24829" y2="85278"/>
                        <a14:foregroundMark x1="18907" y1="85637" x2="18907" y2="85637"/>
                        <a14:foregroundMark x1="16173" y1="87612" x2="16173" y2="87612"/>
                        <a14:foregroundMark x1="41002" y1="87253" x2="41002" y2="87253"/>
                        <a14:foregroundMark x1="48292" y1="59605" x2="48292" y2="59605"/>
                        <a14:foregroundMark x1="44875" y1="87612" x2="44875" y2="87612"/>
                        <a14:backgroundMark x1="48292" y1="65171" x2="48292" y2="65171"/>
                        <a14:backgroundMark x1="47153" y1="57271" x2="47153" y2="57271"/>
                        <a14:backgroundMark x1="43052" y1="67864" x2="43052" y2="67864"/>
                        <a14:backgroundMark x1="36219" y1="70377" x2="36219" y2="70377"/>
                        <a14:backgroundMark x1="47836" y1="61400" x2="47836" y2="61400"/>
                      </a14:backgroundRemoval>
                    </a14:imgEffect>
                  </a14:imgLayer>
                </a14:imgProps>
              </a:ext>
              <a:ext uri="{28A0092B-C50C-407E-A947-70E740481C1C}">
                <a14:useLocalDpi xmlns:a14="http://schemas.microsoft.com/office/drawing/2010/main" val="0"/>
              </a:ext>
            </a:extLst>
          </a:blip>
          <a:stretch>
            <a:fillRect/>
          </a:stretch>
        </p:blipFill>
        <p:spPr>
          <a:xfrm>
            <a:off x="7289922" y="4474593"/>
            <a:ext cx="1828800" cy="2314135"/>
          </a:xfrm>
          <a:prstGeom prst="rect">
            <a:avLst/>
          </a:prstGeom>
        </p:spPr>
      </p:pic>
      <p:pic>
        <p:nvPicPr>
          <p:cNvPr id="15" name="Picture 2" descr="C:\Users\Margaret\Documents\faraci\mighty joe\Logo3-7-1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631660"/>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17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2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1+#ppt_w/2"/>
                                          </p:val>
                                        </p:tav>
                                        <p:tav tm="100000">
                                          <p:val>
                                            <p:strVal val="#ppt_x"/>
                                          </p:val>
                                        </p:tav>
                                      </p:tavLst>
                                    </p:anim>
                                    <p:anim calcmode="lin" valueType="num">
                                      <p:cBhvr additive="base">
                                        <p:cTn id="36" dur="1000" fill="hold"/>
                                        <p:tgtEl>
                                          <p:spTgt spid="14"/>
                                        </p:tgtEl>
                                        <p:attrNameLst>
                                          <p:attrName>ppt_y</p:attrName>
                                        </p:attrNameLst>
                                      </p:cBhvr>
                                      <p:tavLst>
                                        <p:tav tm="0">
                                          <p:val>
                                            <p:strVal val="#ppt_y"/>
                                          </p:val>
                                        </p:tav>
                                        <p:tav tm="100000">
                                          <p:val>
                                            <p:strVal val="#ppt_y"/>
                                          </p:val>
                                        </p:tav>
                                      </p:tavLst>
                                    </p:anim>
                                  </p:childTnLst>
                                </p:cTn>
                              </p:par>
                              <p:par>
                                <p:cTn id="37" presetID="6"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678873" y="152400"/>
            <a:ext cx="7772400" cy="1470025"/>
          </a:xfrm>
        </p:spPr>
        <p:txBody>
          <a:bodyPr/>
          <a:lstStyle/>
          <a:p>
            <a:r>
              <a:rPr lang="en-US" dirty="0" smtClean="0"/>
              <a:t>Product Development Process</a:t>
            </a:r>
            <a:endParaRPr lang="en-US" dirty="0"/>
          </a:p>
        </p:txBody>
      </p:sp>
      <p:sp>
        <p:nvSpPr>
          <p:cNvPr id="9" name="Subtitle 7"/>
          <p:cNvSpPr txBox="1">
            <a:spLocks/>
          </p:cNvSpPr>
          <p:nvPr/>
        </p:nvSpPr>
        <p:spPr>
          <a:xfrm>
            <a:off x="381000" y="1371600"/>
            <a:ext cx="7975722"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Conceptual/Industrial Design</a:t>
            </a:r>
          </a:p>
          <a:p>
            <a:pPr marL="914400" lvl="1" indent="-457200" algn="l">
              <a:buFont typeface="Arial" panose="020B0604020202020204" pitchFamily="34" charset="0"/>
              <a:buChar char="•"/>
            </a:pPr>
            <a:r>
              <a:rPr lang="en-US" dirty="0" smtClean="0">
                <a:solidFill>
                  <a:schemeClr val="accent3"/>
                </a:solidFill>
              </a:rPr>
              <a:t>Brainstorming – features and functions</a:t>
            </a:r>
          </a:p>
          <a:p>
            <a:pPr marL="914400" lvl="1" indent="-457200" algn="l">
              <a:buFont typeface="Arial" panose="020B0604020202020204" pitchFamily="34" charset="0"/>
              <a:buChar char="•"/>
            </a:pPr>
            <a:r>
              <a:rPr lang="en-US" dirty="0" smtClean="0">
                <a:solidFill>
                  <a:schemeClr val="accent3"/>
                </a:solidFill>
              </a:rPr>
              <a:t>Form, Fit, Function - ergonomics</a:t>
            </a:r>
          </a:p>
        </p:txBody>
      </p:sp>
      <p:sp>
        <p:nvSpPr>
          <p:cNvPr id="10" name="Subtitle 7"/>
          <p:cNvSpPr txBox="1">
            <a:spLocks/>
          </p:cNvSpPr>
          <p:nvPr/>
        </p:nvSpPr>
        <p:spPr>
          <a:xfrm>
            <a:off x="381000" y="3048000"/>
            <a:ext cx="87630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Mechanical Engineering</a:t>
            </a:r>
          </a:p>
          <a:p>
            <a:pPr marL="914400" lvl="1" indent="-457200" algn="l">
              <a:buFont typeface="Arial" panose="020B0604020202020204" pitchFamily="34" charset="0"/>
              <a:buChar char="•"/>
            </a:pPr>
            <a:r>
              <a:rPr lang="en-US" dirty="0" smtClean="0">
                <a:solidFill>
                  <a:schemeClr val="accent3"/>
                </a:solidFill>
              </a:rPr>
              <a:t>3D CAD Modeling</a:t>
            </a:r>
          </a:p>
          <a:p>
            <a:pPr marL="914400" lvl="1" indent="-457200" algn="l">
              <a:buFont typeface="Arial" panose="020B0604020202020204" pitchFamily="34" charset="0"/>
              <a:buChar char="•"/>
            </a:pPr>
            <a:r>
              <a:rPr lang="en-US" dirty="0" smtClean="0">
                <a:solidFill>
                  <a:schemeClr val="accent3"/>
                </a:solidFill>
              </a:rPr>
              <a:t>Component breakdown - </a:t>
            </a:r>
            <a:r>
              <a:rPr lang="en-US" sz="2800" dirty="0" smtClean="0">
                <a:solidFill>
                  <a:schemeClr val="accent3"/>
                </a:solidFill>
              </a:rPr>
              <a:t>Manufactured &amp; </a:t>
            </a:r>
            <a:r>
              <a:rPr lang="en-US" sz="2800" dirty="0">
                <a:solidFill>
                  <a:schemeClr val="accent3"/>
                </a:solidFill>
              </a:rPr>
              <a:t>P</a:t>
            </a:r>
            <a:r>
              <a:rPr lang="en-US" sz="2800" dirty="0" smtClean="0">
                <a:solidFill>
                  <a:schemeClr val="accent3"/>
                </a:solidFill>
              </a:rPr>
              <a:t>urchased</a:t>
            </a:r>
          </a:p>
        </p:txBody>
      </p:sp>
      <p:sp>
        <p:nvSpPr>
          <p:cNvPr id="12" name="Subtitle 7"/>
          <p:cNvSpPr txBox="1">
            <a:spLocks/>
          </p:cNvSpPr>
          <p:nvPr/>
        </p:nvSpPr>
        <p:spPr>
          <a:xfrm>
            <a:off x="381000" y="4648200"/>
            <a:ext cx="655320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Electrical Engineering/PCB Design</a:t>
            </a:r>
          </a:p>
        </p:txBody>
      </p:sp>
      <p:pic>
        <p:nvPicPr>
          <p:cNvPr id="13" name="Picture 2" descr="C:\Users\Margaret\Documents\faraci\mighty joe\Logo3-7-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6492240" y="5562600"/>
            <a:ext cx="2651760" cy="1294261"/>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7"/>
          <p:cNvSpPr txBox="1">
            <a:spLocks/>
          </p:cNvSpPr>
          <p:nvPr/>
        </p:nvSpPr>
        <p:spPr>
          <a:xfrm>
            <a:off x="381000" y="5253487"/>
            <a:ext cx="655320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Prototype - Functional &amp; Presentable</a:t>
            </a:r>
          </a:p>
        </p:txBody>
      </p:sp>
    </p:spTree>
    <p:extLst>
      <p:ext uri="{BB962C8B-B14F-4D97-AF65-F5344CB8AC3E}">
        <p14:creationId xmlns:p14="http://schemas.microsoft.com/office/powerpoint/2010/main" val="1606825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678873" y="152400"/>
            <a:ext cx="7772400" cy="1470025"/>
          </a:xfrm>
        </p:spPr>
        <p:txBody>
          <a:bodyPr/>
          <a:lstStyle/>
          <a:p>
            <a:r>
              <a:rPr lang="en-US" dirty="0" smtClean="0"/>
              <a:t>Product Development Process</a:t>
            </a:r>
            <a:endParaRPr lang="en-US" dirty="0"/>
          </a:p>
        </p:txBody>
      </p:sp>
      <p:sp>
        <p:nvSpPr>
          <p:cNvPr id="9" name="Subtitle 7"/>
          <p:cNvSpPr txBox="1">
            <a:spLocks/>
          </p:cNvSpPr>
          <p:nvPr/>
        </p:nvSpPr>
        <p:spPr>
          <a:xfrm>
            <a:off x="1473078" y="1295400"/>
            <a:ext cx="7975722"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Manufacturing</a:t>
            </a:r>
          </a:p>
          <a:p>
            <a:pPr marL="914400" lvl="1" indent="-457200" algn="l">
              <a:spcBef>
                <a:spcPts val="0"/>
              </a:spcBef>
              <a:buFont typeface="Arial" panose="020B0604020202020204" pitchFamily="34" charset="0"/>
              <a:buChar char="•"/>
            </a:pPr>
            <a:r>
              <a:rPr lang="en-US" dirty="0" smtClean="0">
                <a:solidFill>
                  <a:schemeClr val="accent3"/>
                </a:solidFill>
              </a:rPr>
              <a:t>Sourcing</a:t>
            </a:r>
          </a:p>
          <a:p>
            <a:pPr marL="914400" lvl="1" indent="-457200" algn="l">
              <a:spcBef>
                <a:spcPts val="0"/>
              </a:spcBef>
              <a:buFont typeface="Arial" panose="020B0604020202020204" pitchFamily="34" charset="0"/>
              <a:buChar char="•"/>
            </a:pPr>
            <a:r>
              <a:rPr lang="en-US" dirty="0" smtClean="0">
                <a:solidFill>
                  <a:schemeClr val="accent3"/>
                </a:solidFill>
              </a:rPr>
              <a:t>QC</a:t>
            </a:r>
          </a:p>
          <a:p>
            <a:pPr marL="914400" lvl="1" indent="-457200" algn="l">
              <a:spcBef>
                <a:spcPts val="0"/>
              </a:spcBef>
              <a:buFont typeface="Arial" panose="020B0604020202020204" pitchFamily="34" charset="0"/>
              <a:buChar char="•"/>
            </a:pPr>
            <a:r>
              <a:rPr lang="en-US" dirty="0" smtClean="0">
                <a:solidFill>
                  <a:schemeClr val="accent3"/>
                </a:solidFill>
              </a:rPr>
              <a:t>Process</a:t>
            </a:r>
          </a:p>
          <a:p>
            <a:pPr marL="1371600" lvl="2" indent="-457200" algn="l">
              <a:buFont typeface="Arial" panose="020B0604020202020204" pitchFamily="34" charset="0"/>
              <a:buChar char="•"/>
            </a:pPr>
            <a:r>
              <a:rPr lang="en-US" sz="2800" dirty="0" smtClean="0">
                <a:solidFill>
                  <a:schemeClr val="accent3"/>
                </a:solidFill>
              </a:rPr>
              <a:t>Tooling Startup – Method – Assembly</a:t>
            </a:r>
          </a:p>
        </p:txBody>
      </p:sp>
      <p:sp>
        <p:nvSpPr>
          <p:cNvPr id="12" name="Subtitle 7"/>
          <p:cNvSpPr txBox="1">
            <a:spLocks/>
          </p:cNvSpPr>
          <p:nvPr/>
        </p:nvSpPr>
        <p:spPr>
          <a:xfrm>
            <a:off x="1473078" y="3581400"/>
            <a:ext cx="65532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Supply Chain Management</a:t>
            </a:r>
          </a:p>
          <a:p>
            <a:pPr marL="914400" lvl="1" indent="-457200" algn="l">
              <a:buFont typeface="Arial" panose="020B0604020202020204" pitchFamily="34" charset="0"/>
              <a:buChar char="•"/>
            </a:pPr>
            <a:r>
              <a:rPr lang="en-US" dirty="0" smtClean="0">
                <a:solidFill>
                  <a:schemeClr val="accent3"/>
                </a:solidFill>
              </a:rPr>
              <a:t>Shipping – Warehousing - Fulfillment</a:t>
            </a:r>
          </a:p>
        </p:txBody>
      </p:sp>
      <p:pic>
        <p:nvPicPr>
          <p:cNvPr id="13" name="Picture 2" descr="C:\Users\Margaret\Documents\faraci\mighty joe\Logo3-7-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6477000" y="5562600"/>
            <a:ext cx="2651760" cy="1294261"/>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7"/>
          <p:cNvSpPr txBox="1">
            <a:spLocks/>
          </p:cNvSpPr>
          <p:nvPr/>
        </p:nvSpPr>
        <p:spPr>
          <a:xfrm>
            <a:off x="1473078" y="5638800"/>
            <a:ext cx="655320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Package Design</a:t>
            </a:r>
          </a:p>
        </p:txBody>
      </p:sp>
      <p:sp>
        <p:nvSpPr>
          <p:cNvPr id="15" name="Subtitle 7"/>
          <p:cNvSpPr txBox="1">
            <a:spLocks/>
          </p:cNvSpPr>
          <p:nvPr/>
        </p:nvSpPr>
        <p:spPr>
          <a:xfrm>
            <a:off x="1473078" y="4648200"/>
            <a:ext cx="65532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Graphic Design</a:t>
            </a:r>
          </a:p>
          <a:p>
            <a:pPr marL="914400" lvl="1" indent="-457200" algn="l">
              <a:buFont typeface="Arial" panose="020B0604020202020204" pitchFamily="34" charset="0"/>
              <a:buChar char="•"/>
            </a:pPr>
            <a:r>
              <a:rPr lang="en-US" dirty="0" smtClean="0">
                <a:solidFill>
                  <a:schemeClr val="accent3"/>
                </a:solidFill>
              </a:rPr>
              <a:t>Logo – Branding Elements</a:t>
            </a:r>
          </a:p>
        </p:txBody>
      </p:sp>
      <p:sp>
        <p:nvSpPr>
          <p:cNvPr id="11" name="Subtitle 7"/>
          <p:cNvSpPr txBox="1">
            <a:spLocks/>
          </p:cNvSpPr>
          <p:nvPr/>
        </p:nvSpPr>
        <p:spPr>
          <a:xfrm>
            <a:off x="1473078" y="6195353"/>
            <a:ext cx="655320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Market Analysis</a:t>
            </a:r>
          </a:p>
        </p:txBody>
      </p:sp>
    </p:spTree>
    <p:extLst>
      <p:ext uri="{BB962C8B-B14F-4D97-AF65-F5344CB8AC3E}">
        <p14:creationId xmlns:p14="http://schemas.microsoft.com/office/powerpoint/2010/main" val="1447691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in)">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4" grpId="0"/>
      <p:bldP spid="1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678873" y="358775"/>
            <a:ext cx="7772400" cy="1470025"/>
          </a:xfrm>
        </p:spPr>
        <p:txBody>
          <a:bodyPr/>
          <a:lstStyle/>
          <a:p>
            <a:r>
              <a:rPr lang="en-US" dirty="0" smtClean="0"/>
              <a:t>Product Packaging</a:t>
            </a:r>
            <a:endParaRPr lang="en-US" dirty="0"/>
          </a:p>
        </p:txBody>
      </p:sp>
      <p:sp>
        <p:nvSpPr>
          <p:cNvPr id="18" name="Subtitle 7"/>
          <p:cNvSpPr txBox="1">
            <a:spLocks/>
          </p:cNvSpPr>
          <p:nvPr/>
        </p:nvSpPr>
        <p:spPr>
          <a:xfrm>
            <a:off x="330078" y="1967803"/>
            <a:ext cx="5765922" cy="13087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Each </a:t>
            </a:r>
            <a:r>
              <a:rPr lang="en-US" sz="3000" dirty="0" err="1" smtClean="0">
                <a:solidFill>
                  <a:schemeClr val="accent3"/>
                </a:solidFill>
              </a:rPr>
              <a:t>SnowViper</a:t>
            </a:r>
            <a:r>
              <a:rPr lang="en-US" sz="3000" dirty="0" smtClean="0">
                <a:solidFill>
                  <a:schemeClr val="accent3"/>
                </a:solidFill>
              </a:rPr>
              <a:t> will be packaged in a cardboard box with the handle exposed</a:t>
            </a:r>
          </a:p>
        </p:txBody>
      </p:sp>
      <p:sp>
        <p:nvSpPr>
          <p:cNvPr id="8" name="Subtitle 7"/>
          <p:cNvSpPr txBox="1">
            <a:spLocks/>
          </p:cNvSpPr>
          <p:nvPr/>
        </p:nvSpPr>
        <p:spPr>
          <a:xfrm>
            <a:off x="228600" y="3810000"/>
            <a:ext cx="6172200" cy="12855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Sets of </a:t>
            </a:r>
            <a:r>
              <a:rPr lang="en-US" sz="3000" dirty="0" err="1" smtClean="0">
                <a:solidFill>
                  <a:schemeClr val="accent3"/>
                </a:solidFill>
              </a:rPr>
              <a:t>SnowViper</a:t>
            </a:r>
            <a:r>
              <a:rPr lang="en-US" sz="3000" dirty="0" smtClean="0">
                <a:solidFill>
                  <a:schemeClr val="accent3"/>
                </a:solidFill>
              </a:rPr>
              <a:t> boxes will be displayed in advertisement boxes</a:t>
            </a:r>
          </a:p>
        </p:txBody>
      </p:sp>
      <p:pic>
        <p:nvPicPr>
          <p:cNvPr id="7" name="Picture 2" descr="C:\Users\Margaret\Documents\faraci\mighty joe\POP Unit Cart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41" t="5110" r="22354" b="8355"/>
          <a:stretch/>
        </p:blipFill>
        <p:spPr bwMode="auto">
          <a:xfrm>
            <a:off x="6019800" y="2622202"/>
            <a:ext cx="3062370" cy="40891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argaret\Documents\faraci\mighty joe\Logo3-7-1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84463"/>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489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678873" y="358775"/>
            <a:ext cx="7772400" cy="1470025"/>
          </a:xfrm>
        </p:spPr>
        <p:txBody>
          <a:bodyPr/>
          <a:lstStyle/>
          <a:p>
            <a:r>
              <a:rPr lang="en-US" dirty="0" smtClean="0"/>
              <a:t>Product Promotion</a:t>
            </a:r>
            <a:endParaRPr lang="en-US" dirty="0"/>
          </a:p>
        </p:txBody>
      </p:sp>
      <p:sp>
        <p:nvSpPr>
          <p:cNvPr id="18" name="Subtitle 7"/>
          <p:cNvSpPr txBox="1">
            <a:spLocks/>
          </p:cNvSpPr>
          <p:nvPr/>
        </p:nvSpPr>
        <p:spPr>
          <a:xfrm>
            <a:off x="406278" y="1676400"/>
            <a:ext cx="7975722"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Retail – Mass and Specialty</a:t>
            </a:r>
          </a:p>
        </p:txBody>
      </p:sp>
      <p:sp>
        <p:nvSpPr>
          <p:cNvPr id="9" name="Subtitle 7"/>
          <p:cNvSpPr txBox="1">
            <a:spLocks/>
          </p:cNvSpPr>
          <p:nvPr/>
        </p:nvSpPr>
        <p:spPr>
          <a:xfrm>
            <a:off x="406278" y="2495550"/>
            <a:ext cx="7975722"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Live Shopping Networks – QVC, HSN, </a:t>
            </a:r>
            <a:r>
              <a:rPr lang="en-US" sz="3000" dirty="0" err="1" smtClean="0">
                <a:solidFill>
                  <a:schemeClr val="accent3"/>
                </a:solidFill>
              </a:rPr>
              <a:t>Evine</a:t>
            </a:r>
            <a:endParaRPr lang="en-US" sz="3000" dirty="0" smtClean="0">
              <a:solidFill>
                <a:schemeClr val="accent3"/>
              </a:solidFill>
            </a:endParaRPr>
          </a:p>
        </p:txBody>
      </p:sp>
      <p:sp>
        <p:nvSpPr>
          <p:cNvPr id="10" name="Subtitle 7"/>
          <p:cNvSpPr txBox="1">
            <a:spLocks/>
          </p:cNvSpPr>
          <p:nvPr/>
        </p:nvSpPr>
        <p:spPr>
          <a:xfrm>
            <a:off x="406278" y="3314700"/>
            <a:ext cx="7975722"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Online – Website, other E-Commerce Platforms</a:t>
            </a:r>
          </a:p>
        </p:txBody>
      </p:sp>
      <p:sp>
        <p:nvSpPr>
          <p:cNvPr id="11" name="Subtitle 7"/>
          <p:cNvSpPr txBox="1">
            <a:spLocks/>
          </p:cNvSpPr>
          <p:nvPr/>
        </p:nvSpPr>
        <p:spPr>
          <a:xfrm>
            <a:off x="406278" y="4953000"/>
            <a:ext cx="7975722"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Licensing and Private Label</a:t>
            </a:r>
          </a:p>
        </p:txBody>
      </p:sp>
      <p:sp>
        <p:nvSpPr>
          <p:cNvPr id="12" name="Subtitle 7"/>
          <p:cNvSpPr txBox="1">
            <a:spLocks/>
          </p:cNvSpPr>
          <p:nvPr/>
        </p:nvSpPr>
        <p:spPr>
          <a:xfrm>
            <a:off x="406278" y="4133850"/>
            <a:ext cx="7975722"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Trade Shows</a:t>
            </a:r>
          </a:p>
        </p:txBody>
      </p:sp>
      <p:pic>
        <p:nvPicPr>
          <p:cNvPr id="14" name="Picture 2" descr="C:\Users\Margaret\Documents\faraci\mighty joe\Logo3-7-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84463"/>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49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00"/>
                            </p:stCondLst>
                            <p:childTnLst>
                              <p:par>
                                <p:cTn id="34" presetID="6" presetClass="entr" presetSubtype="16" fill="hold" nodeType="afterEffect">
                                  <p:stCondLst>
                                    <p:cond delay="25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152400" y="0"/>
            <a:ext cx="7772400" cy="1470025"/>
          </a:xfrm>
        </p:spPr>
        <p:txBody>
          <a:bodyPr/>
          <a:lstStyle/>
          <a:p>
            <a:r>
              <a:rPr lang="en-US" dirty="0" smtClean="0"/>
              <a:t>Marketing Strategy</a:t>
            </a:r>
            <a:endParaRPr lang="en-US" dirty="0"/>
          </a:p>
        </p:txBody>
      </p:sp>
      <p:sp>
        <p:nvSpPr>
          <p:cNvPr id="18" name="Subtitle 7"/>
          <p:cNvSpPr txBox="1">
            <a:spLocks/>
          </p:cNvSpPr>
          <p:nvPr/>
        </p:nvSpPr>
        <p:spPr>
          <a:xfrm>
            <a:off x="228600" y="1143000"/>
            <a:ext cx="86868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b="1" dirty="0">
                <a:solidFill>
                  <a:srgbClr val="143A59"/>
                </a:solidFill>
              </a:rPr>
              <a:t>Social Media:  </a:t>
            </a:r>
            <a:r>
              <a:rPr lang="en-US" sz="2600" dirty="0">
                <a:solidFill>
                  <a:srgbClr val="143A59"/>
                </a:solidFill>
              </a:rPr>
              <a:t>To leverage influencer fan bases and create dynamic campaigns to engage customers</a:t>
            </a:r>
            <a:endParaRPr lang="en-US" sz="2600" dirty="0" smtClean="0">
              <a:solidFill>
                <a:schemeClr val="accent3"/>
              </a:solidFill>
            </a:endParaRPr>
          </a:p>
        </p:txBody>
      </p:sp>
      <p:sp>
        <p:nvSpPr>
          <p:cNvPr id="9" name="Subtitle 7"/>
          <p:cNvSpPr txBox="1">
            <a:spLocks/>
          </p:cNvSpPr>
          <p:nvPr/>
        </p:nvSpPr>
        <p:spPr>
          <a:xfrm>
            <a:off x="228600" y="2103120"/>
            <a:ext cx="86868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b="1" dirty="0">
                <a:solidFill>
                  <a:srgbClr val="143A59"/>
                </a:solidFill>
              </a:rPr>
              <a:t>Online Marketing:  </a:t>
            </a:r>
            <a:r>
              <a:rPr lang="en-US" sz="2600" dirty="0">
                <a:solidFill>
                  <a:srgbClr val="143A59"/>
                </a:solidFill>
              </a:rPr>
              <a:t>To focus on advertising, SEO, Content Marketing, Social Media</a:t>
            </a:r>
            <a:endParaRPr lang="en-US" sz="2600" dirty="0" smtClean="0">
              <a:solidFill>
                <a:schemeClr val="accent3"/>
              </a:solidFill>
            </a:endParaRPr>
          </a:p>
        </p:txBody>
      </p:sp>
      <p:sp>
        <p:nvSpPr>
          <p:cNvPr id="10" name="Subtitle 7"/>
          <p:cNvSpPr txBox="1">
            <a:spLocks/>
          </p:cNvSpPr>
          <p:nvPr/>
        </p:nvSpPr>
        <p:spPr>
          <a:xfrm>
            <a:off x="228600" y="3063240"/>
            <a:ext cx="86868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b="1" dirty="0">
                <a:solidFill>
                  <a:srgbClr val="143A59"/>
                </a:solidFill>
              </a:rPr>
              <a:t>Public Relations:  </a:t>
            </a:r>
            <a:r>
              <a:rPr lang="en-US" sz="2600" dirty="0">
                <a:solidFill>
                  <a:srgbClr val="143A59"/>
                </a:solidFill>
              </a:rPr>
              <a:t>To engage targeted outreach to print, broadcast, online &amp; bloggers</a:t>
            </a:r>
            <a:endParaRPr lang="en-US" sz="2600" dirty="0" smtClean="0">
              <a:solidFill>
                <a:schemeClr val="accent3"/>
              </a:solidFill>
            </a:endParaRPr>
          </a:p>
        </p:txBody>
      </p:sp>
      <p:sp>
        <p:nvSpPr>
          <p:cNvPr id="11" name="Subtitle 7"/>
          <p:cNvSpPr txBox="1">
            <a:spLocks/>
          </p:cNvSpPr>
          <p:nvPr/>
        </p:nvSpPr>
        <p:spPr>
          <a:xfrm>
            <a:off x="228600" y="5257800"/>
            <a:ext cx="86868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b="1" dirty="0">
                <a:solidFill>
                  <a:srgbClr val="143A59"/>
                </a:solidFill>
              </a:rPr>
              <a:t>Short Form Infomercial: </a:t>
            </a:r>
            <a:r>
              <a:rPr lang="en-US" sz="2600" dirty="0">
                <a:solidFill>
                  <a:srgbClr val="143A59"/>
                </a:solidFill>
              </a:rPr>
              <a:t>To support and drive retail sales with short form spots</a:t>
            </a:r>
            <a:endParaRPr lang="en-US" sz="2600" dirty="0" smtClean="0">
              <a:solidFill>
                <a:schemeClr val="accent3"/>
              </a:solidFill>
            </a:endParaRPr>
          </a:p>
        </p:txBody>
      </p:sp>
      <p:sp>
        <p:nvSpPr>
          <p:cNvPr id="12" name="Subtitle 7"/>
          <p:cNvSpPr txBox="1">
            <a:spLocks/>
          </p:cNvSpPr>
          <p:nvPr/>
        </p:nvSpPr>
        <p:spPr>
          <a:xfrm>
            <a:off x="228600" y="4023360"/>
            <a:ext cx="86868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b="1" dirty="0">
                <a:solidFill>
                  <a:srgbClr val="143A59"/>
                </a:solidFill>
              </a:rPr>
              <a:t>Advertising:  </a:t>
            </a:r>
            <a:r>
              <a:rPr lang="en-US" sz="2600" dirty="0">
                <a:solidFill>
                  <a:srgbClr val="143A59"/>
                </a:solidFill>
              </a:rPr>
              <a:t>To support marketing efforts with select traditional advertising including potential outdoor, print, radio &amp; television</a:t>
            </a:r>
            <a:endParaRPr lang="en-US" sz="2600" dirty="0" smtClean="0">
              <a:solidFill>
                <a:schemeClr val="accent3"/>
              </a:solidFill>
            </a:endParaRPr>
          </a:p>
        </p:txBody>
      </p:sp>
      <p:pic>
        <p:nvPicPr>
          <p:cNvPr id="14" name="Picture 2" descr="C:\Users\Margaret\Documents\faraci\mighty joe\Logo3-7-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6486489" y="0"/>
            <a:ext cx="2651760" cy="1294261"/>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7"/>
          <p:cNvSpPr txBox="1">
            <a:spLocks/>
          </p:cNvSpPr>
          <p:nvPr/>
        </p:nvSpPr>
        <p:spPr>
          <a:xfrm>
            <a:off x="228600" y="6172200"/>
            <a:ext cx="86868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b="1" dirty="0">
                <a:solidFill>
                  <a:srgbClr val="143A59"/>
                </a:solidFill>
              </a:rPr>
              <a:t>Special Events:  </a:t>
            </a:r>
            <a:r>
              <a:rPr lang="en-US" sz="2600" dirty="0">
                <a:solidFill>
                  <a:srgbClr val="143A59"/>
                </a:solidFill>
              </a:rPr>
              <a:t>To create events to bring </a:t>
            </a:r>
            <a:r>
              <a:rPr lang="en-US" sz="2600" dirty="0" err="1">
                <a:solidFill>
                  <a:srgbClr val="143A59"/>
                </a:solidFill>
              </a:rPr>
              <a:t>SnowViper</a:t>
            </a:r>
            <a:r>
              <a:rPr lang="en-US" sz="2600" dirty="0">
                <a:solidFill>
                  <a:srgbClr val="143A59"/>
                </a:solidFill>
              </a:rPr>
              <a:t> to life</a:t>
            </a:r>
            <a:endParaRPr lang="en-US" sz="2600" dirty="0" smtClean="0">
              <a:solidFill>
                <a:schemeClr val="accent3"/>
              </a:solidFill>
            </a:endParaRPr>
          </a:p>
        </p:txBody>
      </p:sp>
    </p:spTree>
    <p:extLst>
      <p:ext uri="{BB962C8B-B14F-4D97-AF65-F5344CB8AC3E}">
        <p14:creationId xmlns:p14="http://schemas.microsoft.com/office/powerpoint/2010/main" val="3432381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500"/>
                            </p:stCondLst>
                            <p:childTnLst>
                              <p:par>
                                <p:cTn id="39" presetID="6" presetClass="entr" presetSubtype="16" fill="hold" nodeType="afterEffect">
                                  <p:stCondLst>
                                    <p:cond delay="25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330261" y="304800"/>
            <a:ext cx="8534400" cy="1165225"/>
          </a:xfrm>
        </p:spPr>
        <p:txBody>
          <a:bodyPr>
            <a:normAutofit fontScale="90000"/>
          </a:bodyPr>
          <a:lstStyle/>
          <a:p>
            <a:r>
              <a:rPr lang="en-US" dirty="0" smtClean="0"/>
              <a:t>Cold Weather Snow Shoveling </a:t>
            </a:r>
            <a:br>
              <a:rPr lang="en-US" dirty="0" smtClean="0"/>
            </a:br>
            <a:r>
              <a:rPr lang="en-US" dirty="0" smtClean="0"/>
              <a:t>and the Risk for Injury </a:t>
            </a:r>
            <a:endParaRPr lang="en-US" dirty="0"/>
          </a:p>
        </p:txBody>
      </p:sp>
      <p:sp>
        <p:nvSpPr>
          <p:cNvPr id="8" name="Subtitle 7"/>
          <p:cNvSpPr txBox="1">
            <a:spLocks/>
          </p:cNvSpPr>
          <p:nvPr/>
        </p:nvSpPr>
        <p:spPr>
          <a:xfrm>
            <a:off x="2438400" y="6019800"/>
            <a:ext cx="6705600" cy="83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1600" u="sng" dirty="0" smtClean="0">
                <a:solidFill>
                  <a:schemeClr val="accent3"/>
                </a:solidFill>
                <a:hlinkClick r:id="rId3"/>
              </a:rPr>
              <a:t>http</a:t>
            </a:r>
            <a:r>
              <a:rPr lang="en-US" sz="1600" u="sng" dirty="0">
                <a:solidFill>
                  <a:schemeClr val="accent3"/>
                </a:solidFill>
                <a:hlinkClick r:id="rId3"/>
              </a:rPr>
              <a:t>://www.metrohealth.org/shoveling-and-your-risk-for-heart-attack</a:t>
            </a:r>
            <a:r>
              <a:rPr lang="en-US" sz="1600" dirty="0">
                <a:solidFill>
                  <a:schemeClr val="accent3"/>
                </a:solidFill>
              </a:rPr>
              <a:t>.  </a:t>
            </a:r>
            <a:endParaRPr lang="en-US" sz="1600" dirty="0" smtClean="0">
              <a:solidFill>
                <a:schemeClr val="accent3"/>
              </a:solidFill>
            </a:endParaRPr>
          </a:p>
          <a:p>
            <a:pPr algn="r"/>
            <a:r>
              <a:rPr lang="en-US" sz="1600" dirty="0" smtClean="0">
                <a:solidFill>
                  <a:schemeClr val="accent3"/>
                </a:solidFill>
              </a:rPr>
              <a:t>The </a:t>
            </a:r>
            <a:r>
              <a:rPr lang="en-US" sz="1600" dirty="0">
                <a:solidFill>
                  <a:schemeClr val="accent3"/>
                </a:solidFill>
              </a:rPr>
              <a:t>Metro Health System. February 27, 2015</a:t>
            </a:r>
            <a:r>
              <a:rPr lang="en-US" sz="1600" dirty="0" smtClean="0">
                <a:solidFill>
                  <a:schemeClr val="accent3"/>
                </a:solidFill>
              </a:rPr>
              <a:t>.</a:t>
            </a:r>
            <a:endParaRPr lang="en-US" sz="1600" dirty="0">
              <a:solidFill>
                <a:schemeClr val="accent3"/>
              </a:solidFill>
            </a:endParaRPr>
          </a:p>
        </p:txBody>
      </p:sp>
      <p:sp>
        <p:nvSpPr>
          <p:cNvPr id="9" name="Subtitle 7"/>
          <p:cNvSpPr txBox="1">
            <a:spLocks/>
          </p:cNvSpPr>
          <p:nvPr/>
        </p:nvSpPr>
        <p:spPr>
          <a:xfrm>
            <a:off x="1777878" y="2781300"/>
            <a:ext cx="7289922" cy="571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2400" dirty="0" smtClean="0">
                <a:solidFill>
                  <a:schemeClr val="accent3"/>
                </a:solidFill>
              </a:rPr>
              <a:t>Chilling </a:t>
            </a:r>
            <a:r>
              <a:rPr lang="en-US" sz="2400" dirty="0">
                <a:solidFill>
                  <a:schemeClr val="accent3"/>
                </a:solidFill>
              </a:rPr>
              <a:t>effect of cold weather on the </a:t>
            </a:r>
            <a:r>
              <a:rPr lang="en-US" sz="2400" dirty="0" smtClean="0">
                <a:solidFill>
                  <a:schemeClr val="accent3"/>
                </a:solidFill>
              </a:rPr>
              <a:t>heart</a:t>
            </a:r>
            <a:endParaRPr lang="en-US" sz="2400" dirty="0">
              <a:solidFill>
                <a:schemeClr val="accent3"/>
              </a:solidFill>
            </a:endParaRPr>
          </a:p>
        </p:txBody>
      </p:sp>
      <p:sp>
        <p:nvSpPr>
          <p:cNvPr id="10" name="Subtitle 7"/>
          <p:cNvSpPr txBox="1">
            <a:spLocks/>
          </p:cNvSpPr>
          <p:nvPr/>
        </p:nvSpPr>
        <p:spPr>
          <a:xfrm>
            <a:off x="1137105" y="3600450"/>
            <a:ext cx="7549695" cy="12763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800" i="1" dirty="0" smtClean="0">
                <a:solidFill>
                  <a:schemeClr val="accent3"/>
                </a:solidFill>
              </a:rPr>
              <a:t>“Sudden exertion activities in cold weather can trigger a heart attack... ”</a:t>
            </a:r>
            <a:endParaRPr lang="en-US" sz="3000" i="1" dirty="0">
              <a:solidFill>
                <a:schemeClr val="accent3"/>
              </a:solidFill>
            </a:endParaRPr>
          </a:p>
        </p:txBody>
      </p:sp>
      <p:sp>
        <p:nvSpPr>
          <p:cNvPr id="12" name="Subtitle 7"/>
          <p:cNvSpPr txBox="1">
            <a:spLocks/>
          </p:cNvSpPr>
          <p:nvPr/>
        </p:nvSpPr>
        <p:spPr>
          <a:xfrm>
            <a:off x="4701348" y="4268980"/>
            <a:ext cx="3468316" cy="3030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baseline="0" dirty="0" smtClean="0"/>
              <a:t>~ Cardiologist Grace Cater, MD. </a:t>
            </a:r>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0114" y1="57955" x2="50114" y2="57955"/>
                        <a14:backgroundMark x1="50569" y1="62689" x2="50569" y2="62689"/>
                        <a14:backgroundMark x1="27790" y1="71970" x2="27790" y2="71970"/>
                        <a14:backgroundMark x1="25740" y1="71023" x2="25740" y2="71023"/>
                      </a14:backgroundRemoval>
                    </a14:imgEffect>
                  </a14:imgLayer>
                </a14:imgProps>
              </a:ext>
              <a:ext uri="{28A0092B-C50C-407E-A947-70E740481C1C}">
                <a14:useLocalDpi xmlns:a14="http://schemas.microsoft.com/office/drawing/2010/main" val="0"/>
              </a:ext>
            </a:extLst>
          </a:blip>
          <a:stretch>
            <a:fillRect/>
          </a:stretch>
        </p:blipFill>
        <p:spPr>
          <a:xfrm>
            <a:off x="7305688" y="3594340"/>
            <a:ext cx="1828800" cy="2196860"/>
          </a:xfrm>
          <a:prstGeom prst="rect">
            <a:avLst/>
          </a:prstGeom>
        </p:spPr>
      </p:pic>
      <p:pic>
        <p:nvPicPr>
          <p:cNvPr id="14" name="Picture 2" descr="C:\Users\Margaret\Documents\faraci\mighty joe\Logo3-7-15.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62600"/>
            <a:ext cx="2651760" cy="1294261"/>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7"/>
          <p:cNvSpPr txBox="1">
            <a:spLocks/>
          </p:cNvSpPr>
          <p:nvPr/>
        </p:nvSpPr>
        <p:spPr>
          <a:xfrm>
            <a:off x="177678" y="1752600"/>
            <a:ext cx="7899522" cy="571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dirty="0" smtClean="0">
                <a:solidFill>
                  <a:schemeClr val="accent3"/>
                </a:solidFill>
              </a:rPr>
              <a:t>On average, every year, more than 11,000 adults and children go to the hospital due to snow shoveling injuries.</a:t>
            </a:r>
            <a:endParaRPr lang="en-US" sz="2400" dirty="0">
              <a:solidFill>
                <a:schemeClr val="accent3"/>
              </a:solidFill>
            </a:endParaRPr>
          </a:p>
        </p:txBody>
      </p:sp>
    </p:spTree>
    <p:extLst>
      <p:ext uri="{BB962C8B-B14F-4D97-AF65-F5344CB8AC3E}">
        <p14:creationId xmlns:p14="http://schemas.microsoft.com/office/powerpoint/2010/main" val="434405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6"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par>
                          <p:cTn id="29" fill="hold">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P spid="10" grpId="0"/>
      <p:bldP spid="12"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678873" y="609600"/>
            <a:ext cx="7772400" cy="1470025"/>
          </a:xfrm>
        </p:spPr>
        <p:txBody>
          <a:bodyPr/>
          <a:lstStyle/>
          <a:p>
            <a:r>
              <a:rPr lang="en-US" dirty="0" smtClean="0"/>
              <a:t>Basic Business Structure</a:t>
            </a:r>
            <a:endParaRPr lang="en-US" dirty="0"/>
          </a:p>
        </p:txBody>
      </p:sp>
      <p:sp>
        <p:nvSpPr>
          <p:cNvPr id="13" name="Subtitle 7"/>
          <p:cNvSpPr txBox="1">
            <a:spLocks/>
          </p:cNvSpPr>
          <p:nvPr/>
        </p:nvSpPr>
        <p:spPr>
          <a:xfrm>
            <a:off x="5791200" y="4364421"/>
            <a:ext cx="2438400" cy="211257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spcBef>
                <a:spcPts val="0"/>
              </a:spcBef>
            </a:pPr>
            <a:r>
              <a:rPr lang="en-US" sz="2200" dirty="0" smtClean="0">
                <a:solidFill>
                  <a:schemeClr val="accent3"/>
                </a:solidFill>
              </a:rPr>
              <a:t>Peter </a:t>
            </a:r>
            <a:r>
              <a:rPr lang="en-US" sz="2200" dirty="0" err="1" smtClean="0">
                <a:solidFill>
                  <a:schemeClr val="accent3"/>
                </a:solidFill>
              </a:rPr>
              <a:t>Masi</a:t>
            </a:r>
            <a:endParaRPr lang="en-US" sz="2200" dirty="0" smtClean="0">
              <a:solidFill>
                <a:schemeClr val="accent3"/>
              </a:solidFill>
            </a:endParaRPr>
          </a:p>
          <a:p>
            <a:pPr lvl="0" algn="l">
              <a:spcBef>
                <a:spcPts val="0"/>
              </a:spcBef>
            </a:pPr>
            <a:r>
              <a:rPr lang="en-US" sz="2200" dirty="0" smtClean="0">
                <a:solidFill>
                  <a:schemeClr val="accent3"/>
                </a:solidFill>
              </a:rPr>
              <a:t>Frank Faraci</a:t>
            </a:r>
          </a:p>
          <a:p>
            <a:pPr lvl="0" algn="l">
              <a:spcBef>
                <a:spcPts val="0"/>
              </a:spcBef>
            </a:pPr>
            <a:r>
              <a:rPr lang="en-US" sz="2200" dirty="0" smtClean="0">
                <a:solidFill>
                  <a:schemeClr val="accent3"/>
                </a:solidFill>
              </a:rPr>
              <a:t>Joseph Faraci Sr.</a:t>
            </a:r>
          </a:p>
          <a:p>
            <a:pPr lvl="0" algn="l">
              <a:spcBef>
                <a:spcPts val="0"/>
              </a:spcBef>
            </a:pPr>
            <a:r>
              <a:rPr lang="en-US" sz="2200" dirty="0" smtClean="0">
                <a:solidFill>
                  <a:schemeClr val="accent3"/>
                </a:solidFill>
              </a:rPr>
              <a:t>Friends, Family, &amp; Investors</a:t>
            </a:r>
          </a:p>
        </p:txBody>
      </p:sp>
      <p:sp>
        <p:nvSpPr>
          <p:cNvPr id="14" name="Subtitle 7"/>
          <p:cNvSpPr txBox="1">
            <a:spLocks/>
          </p:cNvSpPr>
          <p:nvPr/>
        </p:nvSpPr>
        <p:spPr>
          <a:xfrm>
            <a:off x="1316947" y="4364421"/>
            <a:ext cx="2590800" cy="12638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spcBef>
                <a:spcPts val="0"/>
              </a:spcBef>
            </a:pPr>
            <a:r>
              <a:rPr lang="en-US" sz="2200" dirty="0" smtClean="0">
                <a:solidFill>
                  <a:schemeClr val="accent3"/>
                </a:solidFill>
              </a:rPr>
              <a:t>Peter </a:t>
            </a:r>
            <a:r>
              <a:rPr lang="en-US" sz="2200" dirty="0" err="1" smtClean="0">
                <a:solidFill>
                  <a:schemeClr val="accent3"/>
                </a:solidFill>
              </a:rPr>
              <a:t>Masi</a:t>
            </a:r>
            <a:endParaRPr lang="en-US" sz="2200" dirty="0" smtClean="0">
              <a:solidFill>
                <a:schemeClr val="accent3"/>
              </a:solidFill>
            </a:endParaRPr>
          </a:p>
          <a:p>
            <a:pPr lvl="0" algn="l">
              <a:spcBef>
                <a:spcPts val="0"/>
              </a:spcBef>
            </a:pPr>
            <a:r>
              <a:rPr lang="en-US" sz="2200" dirty="0" smtClean="0">
                <a:solidFill>
                  <a:schemeClr val="accent3"/>
                </a:solidFill>
              </a:rPr>
              <a:t>Frank Faraci</a:t>
            </a:r>
          </a:p>
          <a:p>
            <a:pPr lvl="0" algn="l">
              <a:spcBef>
                <a:spcPts val="0"/>
              </a:spcBef>
            </a:pPr>
            <a:r>
              <a:rPr lang="en-US" sz="2200" dirty="0" smtClean="0">
                <a:solidFill>
                  <a:schemeClr val="accent3"/>
                </a:solidFill>
              </a:rPr>
              <a:t>Joseph Faraci Sr.</a:t>
            </a:r>
          </a:p>
        </p:txBody>
      </p:sp>
      <p:sp>
        <p:nvSpPr>
          <p:cNvPr id="21" name="Subtitle 7"/>
          <p:cNvSpPr txBox="1">
            <a:spLocks/>
          </p:cNvSpPr>
          <p:nvPr/>
        </p:nvSpPr>
        <p:spPr>
          <a:xfrm>
            <a:off x="5105400" y="2907834"/>
            <a:ext cx="3657600" cy="9021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spcBef>
                <a:spcPts val="0"/>
              </a:spcBef>
            </a:pPr>
            <a:r>
              <a:rPr lang="en-US" sz="2200" i="1" dirty="0" smtClean="0">
                <a:solidFill>
                  <a:schemeClr val="accent3"/>
                </a:solidFill>
              </a:rPr>
              <a:t>Produces, Markets, and Sells </a:t>
            </a:r>
            <a:r>
              <a:rPr lang="en-US" sz="2200" i="1" dirty="0" err="1" smtClean="0">
                <a:solidFill>
                  <a:schemeClr val="accent3"/>
                </a:solidFill>
              </a:rPr>
              <a:t>SnowVipers</a:t>
            </a:r>
            <a:endParaRPr lang="en-US" sz="2200" i="1" dirty="0" smtClean="0">
              <a:solidFill>
                <a:schemeClr val="accent3"/>
              </a:solidFill>
            </a:endParaRPr>
          </a:p>
        </p:txBody>
      </p:sp>
      <p:sp>
        <p:nvSpPr>
          <p:cNvPr id="26" name="Subtitle 7"/>
          <p:cNvSpPr txBox="1">
            <a:spLocks/>
          </p:cNvSpPr>
          <p:nvPr/>
        </p:nvSpPr>
        <p:spPr>
          <a:xfrm>
            <a:off x="635875" y="2907834"/>
            <a:ext cx="3174125" cy="9021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spcBef>
                <a:spcPts val="0"/>
              </a:spcBef>
            </a:pPr>
            <a:r>
              <a:rPr lang="en-US" sz="2200" i="1" dirty="0" smtClean="0">
                <a:solidFill>
                  <a:schemeClr val="accent3"/>
                </a:solidFill>
              </a:rPr>
              <a:t>Holds </a:t>
            </a:r>
            <a:r>
              <a:rPr lang="en-US" sz="2200" i="1" dirty="0" err="1" smtClean="0">
                <a:solidFill>
                  <a:schemeClr val="accent3"/>
                </a:solidFill>
              </a:rPr>
              <a:t>SnowViper</a:t>
            </a:r>
            <a:r>
              <a:rPr lang="en-US" sz="2200" i="1" dirty="0" smtClean="0">
                <a:solidFill>
                  <a:schemeClr val="accent3"/>
                </a:solidFill>
              </a:rPr>
              <a:t> Patents</a:t>
            </a:r>
          </a:p>
        </p:txBody>
      </p:sp>
      <p:grpSp>
        <p:nvGrpSpPr>
          <p:cNvPr id="6" name="Group 5"/>
          <p:cNvGrpSpPr/>
          <p:nvPr/>
        </p:nvGrpSpPr>
        <p:grpSpPr>
          <a:xfrm>
            <a:off x="5089109" y="2057400"/>
            <a:ext cx="3657600" cy="609600"/>
            <a:chOff x="5089109" y="2057400"/>
            <a:chExt cx="3657600" cy="609600"/>
          </a:xfrm>
        </p:grpSpPr>
        <p:sp>
          <p:nvSpPr>
            <p:cNvPr id="11" name="Subtitle 7"/>
            <p:cNvSpPr txBox="1">
              <a:spLocks/>
            </p:cNvSpPr>
            <p:nvPr/>
          </p:nvSpPr>
          <p:spPr>
            <a:xfrm>
              <a:off x="5089109" y="2057400"/>
              <a:ext cx="36576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en-US" sz="2800" b="1" dirty="0" err="1" smtClean="0">
                  <a:solidFill>
                    <a:schemeClr val="accent3"/>
                  </a:solidFill>
                </a:rPr>
                <a:t>SnowViper</a:t>
              </a:r>
              <a:r>
                <a:rPr lang="en-US" sz="2800" b="1" dirty="0" smtClean="0">
                  <a:solidFill>
                    <a:schemeClr val="accent3"/>
                  </a:solidFill>
                </a:rPr>
                <a:t> LLC</a:t>
              </a:r>
            </a:p>
          </p:txBody>
        </p:sp>
        <p:cxnSp>
          <p:nvCxnSpPr>
            <p:cNvPr id="3" name="Straight Connector 2"/>
            <p:cNvCxnSpPr/>
            <p:nvPr/>
          </p:nvCxnSpPr>
          <p:spPr>
            <a:xfrm>
              <a:off x="5089109" y="2514600"/>
              <a:ext cx="3657600" cy="0"/>
            </a:xfrm>
            <a:prstGeom prst="line">
              <a:avLst/>
            </a:prstGeom>
            <a:ln w="38100" cmpd="thickThi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81000" y="2057400"/>
            <a:ext cx="3657600" cy="609600"/>
            <a:chOff x="381000" y="2057400"/>
            <a:chExt cx="3657600" cy="609600"/>
          </a:xfrm>
        </p:grpSpPr>
        <p:sp>
          <p:nvSpPr>
            <p:cNvPr id="18" name="Subtitle 7"/>
            <p:cNvSpPr txBox="1">
              <a:spLocks/>
            </p:cNvSpPr>
            <p:nvPr/>
          </p:nvSpPr>
          <p:spPr>
            <a:xfrm>
              <a:off x="381000" y="2057400"/>
              <a:ext cx="36576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en-US" sz="2800" b="1" dirty="0" err="1" smtClean="0">
                  <a:solidFill>
                    <a:schemeClr val="accent3"/>
                  </a:solidFill>
                </a:rPr>
                <a:t>SnowViper</a:t>
              </a:r>
              <a:r>
                <a:rPr lang="en-US" sz="2800" b="1" dirty="0" smtClean="0">
                  <a:solidFill>
                    <a:schemeClr val="accent3"/>
                  </a:solidFill>
                </a:rPr>
                <a:t> Patents LLC</a:t>
              </a:r>
            </a:p>
          </p:txBody>
        </p:sp>
        <p:cxnSp>
          <p:nvCxnSpPr>
            <p:cNvPr id="29" name="Straight Connector 28"/>
            <p:cNvCxnSpPr/>
            <p:nvPr/>
          </p:nvCxnSpPr>
          <p:spPr>
            <a:xfrm>
              <a:off x="381000" y="2514600"/>
              <a:ext cx="3657600" cy="0"/>
            </a:xfrm>
            <a:prstGeom prst="line">
              <a:avLst/>
            </a:prstGeom>
            <a:ln w="38100" cmpd="thickThin"/>
          </p:spPr>
          <p:style>
            <a:lnRef idx="1">
              <a:schemeClr val="accent1"/>
            </a:lnRef>
            <a:fillRef idx="0">
              <a:schemeClr val="accent1"/>
            </a:fillRef>
            <a:effectRef idx="0">
              <a:schemeClr val="accent1"/>
            </a:effectRef>
            <a:fontRef idx="minor">
              <a:schemeClr val="tx1"/>
            </a:fontRef>
          </p:style>
        </p:cxnSp>
      </p:grpSp>
      <p:pic>
        <p:nvPicPr>
          <p:cNvPr id="30" name="Picture 2" descr="C:\Users\Margaret\Documents\faraci\mighty joe\Logo3-7-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84463"/>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290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6"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ircle(in)">
                                      <p:cBhvr>
                                        <p:cTn id="34"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P spid="14" grpId="0"/>
      <p:bldP spid="21"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017976" y="1676400"/>
            <a:ext cx="2805108" cy="3369658"/>
          </a:xfrm>
          <a:prstGeom prst="rect">
            <a:avLst/>
          </a:prstGeom>
        </p:spPr>
      </p:pic>
      <p:sp>
        <p:nvSpPr>
          <p:cNvPr id="17" name="Title 6"/>
          <p:cNvSpPr>
            <a:spLocks noGrp="1"/>
          </p:cNvSpPr>
          <p:nvPr>
            <p:ph type="ctrTitle"/>
          </p:nvPr>
        </p:nvSpPr>
        <p:spPr>
          <a:xfrm>
            <a:off x="678873" y="0"/>
            <a:ext cx="7772400" cy="1470025"/>
          </a:xfrm>
        </p:spPr>
        <p:txBody>
          <a:bodyPr/>
          <a:lstStyle/>
          <a:p>
            <a:r>
              <a:rPr lang="en-US" dirty="0" smtClean="0"/>
              <a:t>Revenue Flow</a:t>
            </a:r>
            <a:endParaRPr lang="en-US" dirty="0"/>
          </a:p>
        </p:txBody>
      </p:sp>
      <p:sp>
        <p:nvSpPr>
          <p:cNvPr id="18" name="Subtitle 7"/>
          <p:cNvSpPr txBox="1">
            <a:spLocks/>
          </p:cNvSpPr>
          <p:nvPr/>
        </p:nvSpPr>
        <p:spPr>
          <a:xfrm>
            <a:off x="685800" y="1310640"/>
            <a:ext cx="2590800" cy="734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2800" dirty="0" err="1" smtClean="0">
                <a:solidFill>
                  <a:schemeClr val="accent3"/>
                </a:solidFill>
              </a:rPr>
              <a:t>SnowViper</a:t>
            </a:r>
            <a:r>
              <a:rPr lang="en-US" sz="2800" dirty="0" smtClean="0">
                <a:solidFill>
                  <a:schemeClr val="accent3"/>
                </a:solidFill>
              </a:rPr>
              <a:t> Sales</a:t>
            </a:r>
          </a:p>
        </p:txBody>
      </p:sp>
      <p:sp>
        <p:nvSpPr>
          <p:cNvPr id="8" name="Subtitle 7"/>
          <p:cNvSpPr txBox="1">
            <a:spLocks/>
          </p:cNvSpPr>
          <p:nvPr/>
        </p:nvSpPr>
        <p:spPr>
          <a:xfrm>
            <a:off x="1752600" y="2682240"/>
            <a:ext cx="2590800" cy="734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en-US" sz="2800" dirty="0" smtClean="0">
                <a:solidFill>
                  <a:schemeClr val="accent3"/>
                </a:solidFill>
              </a:rPr>
              <a:t>Revenue</a:t>
            </a:r>
          </a:p>
        </p:txBody>
      </p:sp>
      <p:grpSp>
        <p:nvGrpSpPr>
          <p:cNvPr id="4" name="Group 3"/>
          <p:cNvGrpSpPr/>
          <p:nvPr/>
        </p:nvGrpSpPr>
        <p:grpSpPr>
          <a:xfrm>
            <a:off x="2590800" y="3825240"/>
            <a:ext cx="2743200" cy="746760"/>
            <a:chOff x="2667000" y="4419600"/>
            <a:chExt cx="2743200" cy="746760"/>
          </a:xfrm>
        </p:grpSpPr>
        <p:sp>
          <p:nvSpPr>
            <p:cNvPr id="11" name="Subtitle 7"/>
            <p:cNvSpPr txBox="1">
              <a:spLocks/>
            </p:cNvSpPr>
            <p:nvPr/>
          </p:nvSpPr>
          <p:spPr>
            <a:xfrm>
              <a:off x="2667000" y="4419600"/>
              <a:ext cx="2743200" cy="548640"/>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en-US" sz="2800" dirty="0" err="1" smtClean="0">
                  <a:solidFill>
                    <a:schemeClr val="accent3"/>
                  </a:solidFill>
                </a:rPr>
                <a:t>SnowViper</a:t>
              </a:r>
              <a:r>
                <a:rPr lang="en-US" sz="2800" dirty="0" smtClean="0">
                  <a:solidFill>
                    <a:schemeClr val="accent3"/>
                  </a:solidFill>
                </a:rPr>
                <a:t> LLC.</a:t>
              </a:r>
            </a:p>
          </p:txBody>
        </p:sp>
        <p:sp>
          <p:nvSpPr>
            <p:cNvPr id="13" name="Subtitle 7"/>
            <p:cNvSpPr txBox="1">
              <a:spLocks/>
            </p:cNvSpPr>
            <p:nvPr/>
          </p:nvSpPr>
          <p:spPr>
            <a:xfrm>
              <a:off x="2667000" y="4800600"/>
              <a:ext cx="2743200" cy="365760"/>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en-US" sz="2000" dirty="0" smtClean="0">
                  <a:solidFill>
                    <a:schemeClr val="accent3"/>
                  </a:solidFill>
                </a:rPr>
                <a:t>(return on investments)</a:t>
              </a:r>
            </a:p>
          </p:txBody>
        </p:sp>
      </p:grpSp>
      <p:grpSp>
        <p:nvGrpSpPr>
          <p:cNvPr id="7" name="Group 6"/>
          <p:cNvGrpSpPr/>
          <p:nvPr/>
        </p:nvGrpSpPr>
        <p:grpSpPr>
          <a:xfrm>
            <a:off x="3276600" y="5349240"/>
            <a:ext cx="3505200" cy="746760"/>
            <a:chOff x="3352800" y="5943600"/>
            <a:chExt cx="3505200" cy="746760"/>
          </a:xfrm>
        </p:grpSpPr>
        <p:sp>
          <p:nvSpPr>
            <p:cNvPr id="12" name="Subtitle 7"/>
            <p:cNvSpPr txBox="1">
              <a:spLocks/>
            </p:cNvSpPr>
            <p:nvPr/>
          </p:nvSpPr>
          <p:spPr>
            <a:xfrm>
              <a:off x="3352800" y="5943600"/>
              <a:ext cx="3505200" cy="548640"/>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en-US" sz="2800" dirty="0" err="1" smtClean="0">
                  <a:solidFill>
                    <a:schemeClr val="accent3"/>
                  </a:solidFill>
                </a:rPr>
                <a:t>SnowViper</a:t>
              </a:r>
              <a:r>
                <a:rPr lang="en-US" sz="2800" dirty="0" smtClean="0">
                  <a:solidFill>
                    <a:schemeClr val="accent3"/>
                  </a:solidFill>
                </a:rPr>
                <a:t> Patent LLC.</a:t>
              </a:r>
            </a:p>
          </p:txBody>
        </p:sp>
        <p:sp>
          <p:nvSpPr>
            <p:cNvPr id="14" name="Subtitle 7"/>
            <p:cNvSpPr txBox="1">
              <a:spLocks/>
            </p:cNvSpPr>
            <p:nvPr/>
          </p:nvSpPr>
          <p:spPr>
            <a:xfrm>
              <a:off x="3810000" y="6324600"/>
              <a:ext cx="2590800" cy="365760"/>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en-US" sz="2000" dirty="0" smtClean="0">
                  <a:solidFill>
                    <a:schemeClr val="accent3"/>
                  </a:solidFill>
                </a:rPr>
                <a:t>(Patent Licensing Fee)</a:t>
              </a:r>
            </a:p>
          </p:txBody>
        </p:sp>
      </p:grpSp>
      <p:grpSp>
        <p:nvGrpSpPr>
          <p:cNvPr id="23" name="Group 22"/>
          <p:cNvGrpSpPr/>
          <p:nvPr/>
        </p:nvGrpSpPr>
        <p:grpSpPr>
          <a:xfrm>
            <a:off x="2111080" y="1885941"/>
            <a:ext cx="914400" cy="1005840"/>
            <a:chOff x="2187280" y="2480301"/>
            <a:chExt cx="914400" cy="1005840"/>
          </a:xfrm>
        </p:grpSpPr>
        <p:sp>
          <p:nvSpPr>
            <p:cNvPr id="2" name="Down Arrow 1"/>
            <p:cNvSpPr/>
            <p:nvPr/>
          </p:nvSpPr>
          <p:spPr>
            <a:xfrm rot="19493086">
              <a:off x="2187280" y="2480301"/>
              <a:ext cx="914400" cy="10058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21506" name="Picture 2" descr="C:\Users\Margaret\AppData\Local\Microsoft\Windows\Temporary Internet Files\Content.IE5\V0XXFH7Y\669982,1290714325,1[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91488" y="2739798"/>
              <a:ext cx="509016"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2981000" y="3148640"/>
            <a:ext cx="822960" cy="822960"/>
            <a:chOff x="3057200" y="3743000"/>
            <a:chExt cx="822960" cy="822960"/>
          </a:xfrm>
        </p:grpSpPr>
        <p:sp>
          <p:nvSpPr>
            <p:cNvPr id="10" name="Down Arrow 9"/>
            <p:cNvSpPr/>
            <p:nvPr/>
          </p:nvSpPr>
          <p:spPr>
            <a:xfrm rot="-2100000">
              <a:off x="3057200" y="3743000"/>
              <a:ext cx="822960" cy="82296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20" name="Picture 2" descr="C:\Users\Margaret\AppData\Local\Microsoft\Windows\Temporary Internet Files\Content.IE5\V0XXFH7Y\669982,1290714325,1[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05007" y="3882949"/>
              <a:ext cx="509016"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124000" y="4695194"/>
            <a:ext cx="822960" cy="822960"/>
            <a:chOff x="4200200" y="5289554"/>
            <a:chExt cx="822960" cy="822960"/>
          </a:xfrm>
        </p:grpSpPr>
        <p:sp>
          <p:nvSpPr>
            <p:cNvPr id="21" name="Down Arrow 20"/>
            <p:cNvSpPr/>
            <p:nvPr/>
          </p:nvSpPr>
          <p:spPr>
            <a:xfrm rot="-2100000">
              <a:off x="4200200" y="5289554"/>
              <a:ext cx="822960" cy="82296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22" name="Picture 2" descr="C:\Users\Margaret\AppData\Local\Microsoft\Windows\Temporary Internet Files\Content.IE5\V0XXFH7Y\669982,1290714325,1[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348007" y="5429503"/>
              <a:ext cx="509016"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 descr="C:\Users\Margaret\Documents\faraci\mighty joe\Logo3-7-15.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84463"/>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93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1500"/>
                            </p:stCondLst>
                            <p:childTnLst>
                              <p:par>
                                <p:cTn id="9" presetID="47"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7"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4000"/>
                            </p:stCondLst>
                            <p:childTnLst>
                              <p:par>
                                <p:cTn id="25" presetID="47"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5500"/>
                            </p:stCondLst>
                            <p:childTnLst>
                              <p:par>
                                <p:cTn id="35" presetID="47"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7000"/>
                            </p:stCondLst>
                            <p:childTnLst>
                              <p:par>
                                <p:cTn id="45" presetID="2" presetClass="entr" presetSubtype="2"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1000" fill="hold"/>
                                        <p:tgtEl>
                                          <p:spTgt spid="6"/>
                                        </p:tgtEl>
                                        <p:attrNameLst>
                                          <p:attrName>ppt_x</p:attrName>
                                        </p:attrNameLst>
                                      </p:cBhvr>
                                      <p:tavLst>
                                        <p:tav tm="0">
                                          <p:val>
                                            <p:strVal val="1+#ppt_w/2"/>
                                          </p:val>
                                        </p:tav>
                                        <p:tav tm="100000">
                                          <p:val>
                                            <p:strVal val="#ppt_x"/>
                                          </p:val>
                                        </p:tav>
                                      </p:tavLst>
                                    </p:anim>
                                    <p:anim calcmode="lin" valueType="num">
                                      <p:cBhvr additive="base">
                                        <p:cTn id="48" dur="1000" fill="hold"/>
                                        <p:tgtEl>
                                          <p:spTgt spid="6"/>
                                        </p:tgtEl>
                                        <p:attrNameLst>
                                          <p:attrName>ppt_y</p:attrName>
                                        </p:attrNameLst>
                                      </p:cBhvr>
                                      <p:tavLst>
                                        <p:tav tm="0">
                                          <p:val>
                                            <p:strVal val="#ppt_y"/>
                                          </p:val>
                                        </p:tav>
                                        <p:tav tm="100000">
                                          <p:val>
                                            <p:strVal val="#ppt_y"/>
                                          </p:val>
                                        </p:tav>
                                      </p:tavLst>
                                    </p:anim>
                                  </p:childTnLst>
                                </p:cTn>
                              </p:par>
                              <p:par>
                                <p:cTn id="49" presetID="6"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ircle(in)">
                                      <p:cBhvr>
                                        <p:cTn id="5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678873" y="381000"/>
            <a:ext cx="7772400" cy="1470025"/>
          </a:xfrm>
        </p:spPr>
        <p:txBody>
          <a:bodyPr/>
          <a:lstStyle/>
          <a:p>
            <a:r>
              <a:rPr lang="en-US" dirty="0" smtClean="0"/>
              <a:t>We are proposing a 5 year Note</a:t>
            </a:r>
            <a:endParaRPr lang="en-US" dirty="0"/>
          </a:p>
        </p:txBody>
      </p:sp>
      <p:sp>
        <p:nvSpPr>
          <p:cNvPr id="8" name="Subtitle 7"/>
          <p:cNvSpPr txBox="1">
            <a:spLocks/>
          </p:cNvSpPr>
          <p:nvPr/>
        </p:nvSpPr>
        <p:spPr>
          <a:xfrm>
            <a:off x="888124" y="1905000"/>
            <a:ext cx="8077200" cy="7924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A financial security</a:t>
            </a:r>
          </a:p>
        </p:txBody>
      </p:sp>
      <p:sp>
        <p:nvSpPr>
          <p:cNvPr id="9" name="Subtitle 7"/>
          <p:cNvSpPr txBox="1">
            <a:spLocks/>
          </p:cNvSpPr>
          <p:nvPr/>
        </p:nvSpPr>
        <p:spPr>
          <a:xfrm>
            <a:off x="1350046" y="5105400"/>
            <a:ext cx="6859150" cy="13165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14400" lvl="1" indent="-457200" algn="l">
              <a:spcBef>
                <a:spcPts val="0"/>
              </a:spcBef>
              <a:buFont typeface="Arial" panose="020B0604020202020204" pitchFamily="34" charset="0"/>
              <a:buChar char="•"/>
            </a:pPr>
            <a:r>
              <a:rPr lang="en-US" sz="2400" dirty="0" smtClean="0">
                <a:solidFill>
                  <a:schemeClr val="accent3"/>
                </a:solidFill>
              </a:rPr>
              <a:t>Make regular interest payments</a:t>
            </a:r>
          </a:p>
          <a:p>
            <a:pPr marL="914400" lvl="1" indent="-457200" algn="l">
              <a:spcBef>
                <a:spcPts val="0"/>
              </a:spcBef>
              <a:buFont typeface="Arial" panose="020B0604020202020204" pitchFamily="34" charset="0"/>
              <a:buChar char="•"/>
            </a:pPr>
            <a:r>
              <a:rPr lang="en-US" sz="2400" dirty="0" smtClean="0">
                <a:solidFill>
                  <a:schemeClr val="accent3"/>
                </a:solidFill>
              </a:rPr>
              <a:t>Have specific terms until maturity</a:t>
            </a:r>
          </a:p>
        </p:txBody>
      </p:sp>
      <p:sp>
        <p:nvSpPr>
          <p:cNvPr id="10" name="Subtitle 7"/>
          <p:cNvSpPr txBox="1">
            <a:spLocks/>
          </p:cNvSpPr>
          <p:nvPr/>
        </p:nvSpPr>
        <p:spPr>
          <a:xfrm>
            <a:off x="888124" y="2566999"/>
            <a:ext cx="8077200" cy="7924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Essentially a loan from investors to the note issuer </a:t>
            </a:r>
          </a:p>
          <a:p>
            <a:pPr lvl="0" algn="l"/>
            <a:r>
              <a:rPr lang="en-US" sz="2400" dirty="0">
                <a:solidFill>
                  <a:schemeClr val="accent3"/>
                </a:solidFill>
              </a:rPr>
              <a:t>	</a:t>
            </a:r>
            <a:r>
              <a:rPr lang="en-US" sz="2400" dirty="0" smtClean="0">
                <a:solidFill>
                  <a:schemeClr val="accent3"/>
                </a:solidFill>
              </a:rPr>
              <a:t>(in this case </a:t>
            </a:r>
            <a:r>
              <a:rPr lang="en-US" sz="2400" dirty="0" err="1" smtClean="0">
                <a:solidFill>
                  <a:schemeClr val="accent3"/>
                </a:solidFill>
              </a:rPr>
              <a:t>SnowViper</a:t>
            </a:r>
            <a:r>
              <a:rPr lang="en-US" sz="2400" dirty="0" smtClean="0">
                <a:solidFill>
                  <a:schemeClr val="accent3"/>
                </a:solidFill>
              </a:rPr>
              <a:t> LLC.)</a:t>
            </a:r>
          </a:p>
        </p:txBody>
      </p:sp>
      <p:sp>
        <p:nvSpPr>
          <p:cNvPr id="12" name="Subtitle 7"/>
          <p:cNvSpPr txBox="1">
            <a:spLocks/>
          </p:cNvSpPr>
          <p:nvPr/>
        </p:nvSpPr>
        <p:spPr>
          <a:xfrm>
            <a:off x="888124" y="4572000"/>
            <a:ext cx="8077200" cy="7924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Similar to bonds in that they are:</a:t>
            </a:r>
          </a:p>
        </p:txBody>
      </p:sp>
      <p:sp>
        <p:nvSpPr>
          <p:cNvPr id="13" name="Subtitle 7"/>
          <p:cNvSpPr txBox="1">
            <a:spLocks/>
          </p:cNvSpPr>
          <p:nvPr/>
        </p:nvSpPr>
        <p:spPr>
          <a:xfrm>
            <a:off x="888124" y="3535680"/>
            <a:ext cx="7924800" cy="12475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Carries a “coupon” which uses percentages to  describe the amount of total interest to be paid until maturity</a:t>
            </a:r>
          </a:p>
        </p:txBody>
      </p:sp>
      <p:pic>
        <p:nvPicPr>
          <p:cNvPr id="11" name="Picture 2" descr="C:\Users\Margaret\Documents\faraci\mighty joe\Logo3-7-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84463"/>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426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6"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P spid="10"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685800" y="152400"/>
            <a:ext cx="7772400" cy="1470025"/>
          </a:xfrm>
        </p:spPr>
        <p:txBody>
          <a:bodyPr/>
          <a:lstStyle/>
          <a:p>
            <a:r>
              <a:rPr lang="en-US" dirty="0" err="1" smtClean="0"/>
              <a:t>SnowViper</a:t>
            </a:r>
            <a:r>
              <a:rPr lang="en-US" dirty="0" smtClean="0"/>
              <a:t> LLC. Note</a:t>
            </a:r>
            <a:endParaRPr lang="en-US" dirty="0"/>
          </a:p>
        </p:txBody>
      </p:sp>
      <p:sp>
        <p:nvSpPr>
          <p:cNvPr id="18" name="Subtitle 7"/>
          <p:cNvSpPr txBox="1">
            <a:spLocks/>
          </p:cNvSpPr>
          <p:nvPr/>
        </p:nvSpPr>
        <p:spPr>
          <a:xfrm>
            <a:off x="685800" y="1561646"/>
            <a:ext cx="7975722" cy="3674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800" dirty="0" smtClean="0">
                <a:solidFill>
                  <a:schemeClr val="accent3"/>
                </a:solidFill>
              </a:rPr>
              <a:t>5 year Note</a:t>
            </a:r>
          </a:p>
        </p:txBody>
      </p:sp>
      <p:sp>
        <p:nvSpPr>
          <p:cNvPr id="7" name="Subtitle 7"/>
          <p:cNvSpPr txBox="1">
            <a:spLocks/>
          </p:cNvSpPr>
          <p:nvPr/>
        </p:nvSpPr>
        <p:spPr>
          <a:xfrm>
            <a:off x="685800" y="2696630"/>
            <a:ext cx="7975722" cy="3674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800" dirty="0" smtClean="0">
                <a:solidFill>
                  <a:schemeClr val="accent3"/>
                </a:solidFill>
              </a:rPr>
              <a:t>20% coupon</a:t>
            </a:r>
          </a:p>
        </p:txBody>
      </p:sp>
      <p:sp>
        <p:nvSpPr>
          <p:cNvPr id="8" name="Subtitle 7"/>
          <p:cNvSpPr txBox="1">
            <a:spLocks/>
          </p:cNvSpPr>
          <p:nvPr/>
        </p:nvSpPr>
        <p:spPr>
          <a:xfrm>
            <a:off x="685800" y="3831614"/>
            <a:ext cx="7975722" cy="3674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800" dirty="0" smtClean="0">
                <a:solidFill>
                  <a:schemeClr val="accent3"/>
                </a:solidFill>
              </a:rPr>
              <a:t>Total raise to be in the area of $300,000</a:t>
            </a:r>
          </a:p>
        </p:txBody>
      </p:sp>
      <p:sp>
        <p:nvSpPr>
          <p:cNvPr id="9" name="Subtitle 7"/>
          <p:cNvSpPr txBox="1">
            <a:spLocks/>
          </p:cNvSpPr>
          <p:nvPr/>
        </p:nvSpPr>
        <p:spPr>
          <a:xfrm>
            <a:off x="685800" y="4966598"/>
            <a:ext cx="7975722" cy="3674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800" dirty="0" smtClean="0">
                <a:solidFill>
                  <a:schemeClr val="accent3"/>
                </a:solidFill>
              </a:rPr>
              <a:t>Quarterly interest payments</a:t>
            </a:r>
          </a:p>
        </p:txBody>
      </p:sp>
      <p:pic>
        <p:nvPicPr>
          <p:cNvPr id="11" name="Picture 2" descr="C:\Users\Margaret\Documents\faraci\mighty joe\Logo3-7-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84463"/>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226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6"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685800" y="152400"/>
            <a:ext cx="7772400" cy="1470025"/>
          </a:xfrm>
        </p:spPr>
        <p:txBody>
          <a:bodyPr/>
          <a:lstStyle/>
          <a:p>
            <a:r>
              <a:rPr lang="en-US" dirty="0" err="1" smtClean="0"/>
              <a:t>SnowViper</a:t>
            </a:r>
            <a:r>
              <a:rPr lang="en-US" dirty="0" smtClean="0"/>
              <a:t> LLC. Note</a:t>
            </a:r>
            <a:endParaRPr lang="en-US" dirty="0"/>
          </a:p>
        </p:txBody>
      </p:sp>
      <p:sp>
        <p:nvSpPr>
          <p:cNvPr id="10" name="Subtitle 7"/>
          <p:cNvSpPr txBox="1">
            <a:spLocks/>
          </p:cNvSpPr>
          <p:nvPr/>
        </p:nvSpPr>
        <p:spPr>
          <a:xfrm>
            <a:off x="914400" y="1447800"/>
            <a:ext cx="8153400" cy="3674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err="1" smtClean="0">
                <a:solidFill>
                  <a:schemeClr val="accent3"/>
                </a:solidFill>
              </a:rPr>
              <a:t>SnowViper</a:t>
            </a:r>
            <a:r>
              <a:rPr lang="en-US" sz="2400" dirty="0" smtClean="0">
                <a:solidFill>
                  <a:schemeClr val="accent3"/>
                </a:solidFill>
              </a:rPr>
              <a:t> has option to pay off note early, avoiding any further interest payments</a:t>
            </a:r>
          </a:p>
        </p:txBody>
      </p:sp>
      <p:sp>
        <p:nvSpPr>
          <p:cNvPr id="11" name="Subtitle 7"/>
          <p:cNvSpPr txBox="1">
            <a:spLocks/>
          </p:cNvSpPr>
          <p:nvPr/>
        </p:nvSpPr>
        <p:spPr>
          <a:xfrm>
            <a:off x="914400" y="3124200"/>
            <a:ext cx="8153400" cy="3674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Investors have option to forgo interest payments and receive  units in </a:t>
            </a:r>
            <a:r>
              <a:rPr lang="en-US" sz="2400" dirty="0" err="1" smtClean="0">
                <a:solidFill>
                  <a:schemeClr val="accent3"/>
                </a:solidFill>
              </a:rPr>
              <a:t>SnowViper</a:t>
            </a:r>
            <a:r>
              <a:rPr lang="en-US" sz="2400" dirty="0" smtClean="0">
                <a:solidFill>
                  <a:schemeClr val="accent3"/>
                </a:solidFill>
              </a:rPr>
              <a:t> LLC., which come with a lifetime royalty</a:t>
            </a:r>
          </a:p>
          <a:p>
            <a:pPr lvl="1" algn="l"/>
            <a:endParaRPr lang="en-US" sz="2000" dirty="0" smtClean="0">
              <a:solidFill>
                <a:schemeClr val="accent3"/>
              </a:solidFill>
            </a:endParaRPr>
          </a:p>
        </p:txBody>
      </p:sp>
      <p:sp>
        <p:nvSpPr>
          <p:cNvPr id="12" name="Subtitle 7"/>
          <p:cNvSpPr txBox="1">
            <a:spLocks/>
          </p:cNvSpPr>
          <p:nvPr/>
        </p:nvSpPr>
        <p:spPr>
          <a:xfrm>
            <a:off x="926598" y="4495800"/>
            <a:ext cx="7593666" cy="3674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If the note is taken to maturity, the initial investment group will be offered units at a preferred valuation.  These units will come with a royalty for 5 years only, </a:t>
            </a:r>
            <a:r>
              <a:rPr lang="en-US" sz="2400" dirty="0" err="1" smtClean="0">
                <a:solidFill>
                  <a:schemeClr val="accent3"/>
                </a:solidFill>
              </a:rPr>
              <a:t>sunseting</a:t>
            </a:r>
            <a:r>
              <a:rPr lang="en-US" sz="2400" dirty="0" smtClean="0">
                <a:solidFill>
                  <a:schemeClr val="accent3"/>
                </a:solidFill>
              </a:rPr>
              <a:t> in the last 3 years.</a:t>
            </a:r>
            <a:endParaRPr lang="en-US" sz="2000" dirty="0" smtClean="0">
              <a:solidFill>
                <a:schemeClr val="accent3"/>
              </a:solidFill>
            </a:endParaRPr>
          </a:p>
        </p:txBody>
      </p:sp>
      <p:sp>
        <p:nvSpPr>
          <p:cNvPr id="8" name="Subtitle 7"/>
          <p:cNvSpPr txBox="1">
            <a:spLocks/>
          </p:cNvSpPr>
          <p:nvPr/>
        </p:nvSpPr>
        <p:spPr>
          <a:xfrm>
            <a:off x="929226" y="2209800"/>
            <a:ext cx="7833774"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14400" lvl="1" indent="-457200" algn="l">
              <a:buFont typeface="Arial" panose="020B0604020202020204" pitchFamily="34" charset="0"/>
              <a:buChar char="•"/>
            </a:pPr>
            <a:r>
              <a:rPr lang="en-US" sz="2000" dirty="0" smtClean="0">
                <a:solidFill>
                  <a:schemeClr val="accent3"/>
                </a:solidFill>
              </a:rPr>
              <a:t>If this option is exercised, investors will have the right to buy into the LLC. at a preferred valuation for a limited number of units.</a:t>
            </a:r>
          </a:p>
        </p:txBody>
      </p:sp>
      <p:pic>
        <p:nvPicPr>
          <p:cNvPr id="13" name="Picture 2" descr="C:\Users\Margaret\Documents\faraci\mighty joe\Logo3-7-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84463"/>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715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6"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1" grpId="0"/>
      <p:bldP spid="1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p:cNvSpPr>
            <a:spLocks noGrp="1"/>
          </p:cNvSpPr>
          <p:nvPr>
            <p:ph type="ctrTitle"/>
          </p:nvPr>
        </p:nvSpPr>
        <p:spPr>
          <a:xfrm>
            <a:off x="685800" y="130175"/>
            <a:ext cx="7772400" cy="1470025"/>
          </a:xfrm>
        </p:spPr>
        <p:txBody>
          <a:bodyPr/>
          <a:lstStyle/>
          <a:p>
            <a:r>
              <a:rPr lang="en-US" dirty="0" smtClean="0"/>
              <a:t>General Use of Funds</a:t>
            </a:r>
            <a:endParaRPr lang="en-US" dirty="0"/>
          </a:p>
        </p:txBody>
      </p:sp>
      <p:sp>
        <p:nvSpPr>
          <p:cNvPr id="18" name="Subtitle 7"/>
          <p:cNvSpPr txBox="1">
            <a:spLocks/>
          </p:cNvSpPr>
          <p:nvPr/>
        </p:nvSpPr>
        <p:spPr>
          <a:xfrm>
            <a:off x="381000" y="1905000"/>
            <a:ext cx="8534400" cy="734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Secure lease of patent rights to produce and sell the </a:t>
            </a:r>
            <a:r>
              <a:rPr lang="en-US" sz="2400" dirty="0" err="1" smtClean="0">
                <a:solidFill>
                  <a:schemeClr val="accent3"/>
                </a:solidFill>
              </a:rPr>
              <a:t>SnowViper</a:t>
            </a:r>
            <a:endParaRPr lang="en-US" sz="2400" dirty="0" smtClean="0">
              <a:solidFill>
                <a:schemeClr val="accent3"/>
              </a:solidFill>
            </a:endParaRPr>
          </a:p>
        </p:txBody>
      </p:sp>
      <p:sp>
        <p:nvSpPr>
          <p:cNvPr id="7" name="Subtitle 7"/>
          <p:cNvSpPr txBox="1">
            <a:spLocks/>
          </p:cNvSpPr>
          <p:nvPr/>
        </p:nvSpPr>
        <p:spPr>
          <a:xfrm>
            <a:off x="381000" y="2617995"/>
            <a:ext cx="8534400" cy="734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Produce the molds of blades and handle of </a:t>
            </a:r>
            <a:r>
              <a:rPr lang="en-US" sz="2400" dirty="0" err="1" smtClean="0">
                <a:solidFill>
                  <a:schemeClr val="accent3"/>
                </a:solidFill>
              </a:rPr>
              <a:t>SnowViper</a:t>
            </a:r>
            <a:r>
              <a:rPr lang="en-US" sz="2400" dirty="0" smtClean="0">
                <a:solidFill>
                  <a:schemeClr val="accent3"/>
                </a:solidFill>
              </a:rPr>
              <a:t> which will allow for cost-effective mass production</a:t>
            </a:r>
          </a:p>
        </p:txBody>
      </p:sp>
      <p:sp>
        <p:nvSpPr>
          <p:cNvPr id="9" name="Subtitle 7"/>
          <p:cNvSpPr txBox="1">
            <a:spLocks/>
          </p:cNvSpPr>
          <p:nvPr/>
        </p:nvSpPr>
        <p:spPr>
          <a:xfrm>
            <a:off x="381000" y="3608595"/>
            <a:ext cx="8534400" cy="734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Complete safety testing of finished product</a:t>
            </a:r>
          </a:p>
        </p:txBody>
      </p:sp>
      <p:sp>
        <p:nvSpPr>
          <p:cNvPr id="10" name="Subtitle 7"/>
          <p:cNvSpPr txBox="1">
            <a:spLocks/>
          </p:cNvSpPr>
          <p:nvPr/>
        </p:nvSpPr>
        <p:spPr>
          <a:xfrm>
            <a:off x="381000" y="4343400"/>
            <a:ext cx="8534400" cy="734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Product Marketing and Trade Shows</a:t>
            </a:r>
          </a:p>
        </p:txBody>
      </p:sp>
      <p:sp>
        <p:nvSpPr>
          <p:cNvPr id="11" name="Subtitle 7"/>
          <p:cNvSpPr txBox="1">
            <a:spLocks/>
          </p:cNvSpPr>
          <p:nvPr/>
        </p:nvSpPr>
        <p:spPr>
          <a:xfrm>
            <a:off x="381000" y="5105400"/>
            <a:ext cx="8534400" cy="734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sz="2400" dirty="0" smtClean="0">
                <a:solidFill>
                  <a:schemeClr val="accent3"/>
                </a:solidFill>
              </a:rPr>
              <a:t>Produce and distribute the first run of </a:t>
            </a:r>
            <a:r>
              <a:rPr lang="en-US" sz="2400" dirty="0" err="1" smtClean="0">
                <a:solidFill>
                  <a:schemeClr val="accent3"/>
                </a:solidFill>
              </a:rPr>
              <a:t>SnowViper</a:t>
            </a:r>
            <a:r>
              <a:rPr lang="en-US" sz="2400" dirty="0" smtClean="0">
                <a:solidFill>
                  <a:schemeClr val="accent3"/>
                </a:solidFill>
              </a:rPr>
              <a:t> sold</a:t>
            </a:r>
          </a:p>
        </p:txBody>
      </p:sp>
      <p:pic>
        <p:nvPicPr>
          <p:cNvPr id="13" name="Picture 2" descr="C:\Users\Margaret\Documents\faraci\mighty joe\Logo3-7-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84463"/>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913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6"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7"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916"/>
            <a:ext cx="8229600" cy="1143000"/>
          </a:xfrm>
        </p:spPr>
        <p:txBody>
          <a:bodyPr/>
          <a:lstStyle/>
          <a:p>
            <a:r>
              <a:rPr lang="en-US" dirty="0" smtClean="0"/>
              <a:t>Thank you for joining us</a:t>
            </a:r>
            <a:endParaRPr lang="en-US" dirty="0"/>
          </a:p>
        </p:txBody>
      </p:sp>
      <p:sp>
        <p:nvSpPr>
          <p:cNvPr id="5" name="WordArt 2"/>
          <p:cNvSpPr>
            <a:spLocks noChangeArrowheads="1" noChangeShapeType="1" noTextEdit="1"/>
          </p:cNvSpPr>
          <p:nvPr/>
        </p:nvSpPr>
        <p:spPr bwMode="auto">
          <a:xfrm>
            <a:off x="2514600" y="1731962"/>
            <a:ext cx="4156075" cy="401638"/>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963086"/>
              </a:avLst>
            </a:prstTxWarp>
          </a:bodyPr>
          <a:lstStyle/>
          <a:p>
            <a:pPr algn="ctr" rtl="0">
              <a:buNone/>
            </a:pPr>
            <a:r>
              <a:rPr lang="en-US" sz="3600" b="1" kern="10" spc="-180" dirty="0" smtClean="0">
                <a:ln w="9525" algn="ctr">
                  <a:solidFill>
                    <a:srgbClr val="000000"/>
                  </a:solidFill>
                  <a:round/>
                  <a:headEnd/>
                  <a:tailEnd/>
                </a:ln>
                <a:solidFill>
                  <a:srgbClr val="F0EF28"/>
                </a:solidFill>
                <a:latin typeface="Times New Roman"/>
                <a:cs typeface="Times New Roman"/>
              </a:rPr>
              <a:t>at</a:t>
            </a:r>
            <a:r>
              <a:rPr lang="en-US" sz="3600" b="1" kern="10" spc="-180" dirty="0" smtClean="0">
                <a:ln w="9525" algn="ctr">
                  <a:solidFill>
                    <a:srgbClr val="000000"/>
                  </a:solidFill>
                  <a:round/>
                  <a:headEnd/>
                  <a:tailEnd/>
                </a:ln>
                <a:solidFill>
                  <a:srgbClr val="F0EF28"/>
                </a:solidFill>
                <a:effectLst/>
                <a:latin typeface="Times New Roman"/>
                <a:cs typeface="Times New Roman"/>
              </a:rPr>
              <a:t> the </a:t>
            </a:r>
            <a:r>
              <a:rPr lang="en-US" sz="3600" b="1" kern="10" spc="-180" dirty="0" err="1" smtClean="0">
                <a:ln w="9525" algn="ctr">
                  <a:solidFill>
                    <a:srgbClr val="000000"/>
                  </a:solidFill>
                  <a:round/>
                  <a:headEnd/>
                  <a:tailEnd/>
                </a:ln>
                <a:solidFill>
                  <a:srgbClr val="F0EF28"/>
                </a:solidFill>
                <a:effectLst/>
                <a:latin typeface="Times New Roman"/>
                <a:cs typeface="Times New Roman"/>
              </a:rPr>
              <a:t>unVeiling</a:t>
            </a:r>
            <a:r>
              <a:rPr lang="en-US" sz="3600" b="1" kern="10" spc="-180" dirty="0" smtClean="0">
                <a:ln w="9525" algn="ctr">
                  <a:solidFill>
                    <a:srgbClr val="000000"/>
                  </a:solidFill>
                  <a:round/>
                  <a:headEnd/>
                  <a:tailEnd/>
                </a:ln>
                <a:solidFill>
                  <a:srgbClr val="F0EF28"/>
                </a:solidFill>
                <a:effectLst/>
                <a:latin typeface="Times New Roman"/>
                <a:cs typeface="Times New Roman"/>
              </a:rPr>
              <a:t> of</a:t>
            </a:r>
            <a:endParaRPr lang="en-US" sz="3600" b="1" kern="10" spc="-180" dirty="0">
              <a:ln w="9525" algn="ctr">
                <a:solidFill>
                  <a:srgbClr val="000000"/>
                </a:solidFill>
                <a:round/>
                <a:headEnd/>
                <a:tailEnd/>
              </a:ln>
              <a:solidFill>
                <a:srgbClr val="F0EF28"/>
              </a:solidFill>
              <a:effectLst/>
              <a:latin typeface="Times New Roman"/>
              <a:cs typeface="Times New Roman"/>
            </a:endParaRPr>
          </a:p>
        </p:txBody>
      </p:sp>
      <p:sp>
        <p:nvSpPr>
          <p:cNvPr id="6" name="WordArt 3" descr="Wide downward diagonal"/>
          <p:cNvSpPr>
            <a:spLocks noChangeArrowheads="1" noChangeShapeType="1" noTextEdit="1"/>
          </p:cNvSpPr>
          <p:nvPr/>
        </p:nvSpPr>
        <p:spPr bwMode="auto">
          <a:xfrm>
            <a:off x="2009775" y="2438400"/>
            <a:ext cx="5305425" cy="45720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14287"/>
              </a:avLst>
            </a:prstTxWarp>
          </a:bodyPr>
          <a:lstStyle/>
          <a:p>
            <a:pPr algn="ctr" rtl="0">
              <a:buNone/>
            </a:pPr>
            <a:r>
              <a:rPr lang="en-US" sz="3600" b="1" kern="10" spc="720" normalizeH="1" dirty="0" smtClean="0">
                <a:ln w="9525" algn="ctr">
                  <a:solidFill>
                    <a:srgbClr val="000000"/>
                  </a:solidFill>
                  <a:round/>
                  <a:headEnd/>
                  <a:tailEnd/>
                </a:ln>
                <a:pattFill prst="wdDnDiag">
                  <a:fgClr>
                    <a:srgbClr val="F0EF28"/>
                  </a:fgClr>
                  <a:bgClr>
                    <a:srgbClr val="F7F684"/>
                  </a:bgClr>
                </a:pattFill>
                <a:effectLst/>
                <a:latin typeface="Castellar"/>
              </a:rPr>
              <a:t>the most innovative </a:t>
            </a:r>
            <a:endParaRPr lang="en-US" sz="3600" b="1" kern="10" spc="720" normalizeH="1" dirty="0">
              <a:ln w="9525" algn="ctr">
                <a:solidFill>
                  <a:srgbClr val="000000"/>
                </a:solidFill>
                <a:round/>
                <a:headEnd/>
                <a:tailEnd/>
              </a:ln>
              <a:pattFill prst="wdDnDiag">
                <a:fgClr>
                  <a:srgbClr val="F0EF28"/>
                </a:fgClr>
                <a:bgClr>
                  <a:srgbClr val="F7F684"/>
                </a:bgClr>
              </a:pattFill>
              <a:effectLst/>
              <a:latin typeface="Castellar"/>
            </a:endParaRPr>
          </a:p>
        </p:txBody>
      </p:sp>
      <p:sp>
        <p:nvSpPr>
          <p:cNvPr id="7" name="WordArt 4"/>
          <p:cNvSpPr>
            <a:spLocks noChangeArrowheads="1" noChangeShapeType="1" noTextEdit="1"/>
          </p:cNvSpPr>
          <p:nvPr/>
        </p:nvSpPr>
        <p:spPr bwMode="auto">
          <a:xfrm>
            <a:off x="1341438" y="3087804"/>
            <a:ext cx="6583362" cy="493712"/>
          </a:xfrm>
          <a:prstGeom prst="rect">
            <a:avLst/>
          </a:prstGeom>
          <a:extLst>
            <a:ext uri="{AF507438-7753-43E0-B8FC-AC1667EBCBE1}">
              <a14:hiddenEffects xmlns:a14="http://schemas.microsoft.com/office/drawing/2010/main">
                <a:effectLst/>
              </a14:hiddenEffects>
            </a:ext>
          </a:extLst>
        </p:spPr>
        <p:txBody>
          <a:bodyPr wrap="none" fromWordArt="1">
            <a:prstTxWarp prst="textArchDown">
              <a:avLst>
                <a:gd name="adj" fmla="val 0"/>
              </a:avLst>
            </a:prstTxWarp>
          </a:bodyPr>
          <a:lstStyle/>
          <a:p>
            <a:pPr algn="ctr" rtl="0">
              <a:buNone/>
            </a:pPr>
            <a:r>
              <a:rPr lang="en-US" sz="3600" kern="10" spc="0" dirty="0" smtClean="0">
                <a:ln w="9525" algn="ctr">
                  <a:solidFill>
                    <a:srgbClr val="000000"/>
                  </a:solidFill>
                  <a:round/>
                  <a:headEnd/>
                  <a:tailEnd/>
                </a:ln>
                <a:solidFill>
                  <a:srgbClr val="F0EF28"/>
                </a:solidFill>
                <a:effectLst/>
                <a:latin typeface="Times New Roman"/>
                <a:cs typeface="Times New Roman"/>
              </a:rPr>
              <a:t>snow removal product ever!</a:t>
            </a:r>
            <a:endParaRPr lang="en-US" sz="3600" kern="10" spc="0" dirty="0">
              <a:ln w="9525" algn="ctr">
                <a:solidFill>
                  <a:srgbClr val="000000"/>
                </a:solidFill>
                <a:round/>
                <a:headEnd/>
                <a:tailEnd/>
              </a:ln>
              <a:solidFill>
                <a:srgbClr val="F0EF28"/>
              </a:solidFill>
              <a:effectLst/>
              <a:latin typeface="Times New Roman"/>
              <a:cs typeface="Times New Roman"/>
            </a:endParaRPr>
          </a:p>
        </p:txBody>
      </p:sp>
      <p:sp>
        <p:nvSpPr>
          <p:cNvPr id="10" name="TextBox 9"/>
          <p:cNvSpPr txBox="1"/>
          <p:nvPr/>
        </p:nvSpPr>
        <p:spPr>
          <a:xfrm>
            <a:off x="1295399" y="4114800"/>
            <a:ext cx="7239001" cy="1754326"/>
          </a:xfrm>
          <a:prstGeom prst="rect">
            <a:avLst/>
          </a:prstGeom>
          <a:noFill/>
        </p:spPr>
        <p:txBody>
          <a:bodyPr wrap="square" rtlCol="0">
            <a:spAutoFit/>
          </a:bodyPr>
          <a:lstStyle/>
          <a:p>
            <a:r>
              <a:rPr lang="en-US" b="1" i="1" dirty="0"/>
              <a:t>Brought to you by:  </a:t>
            </a:r>
            <a:r>
              <a:rPr lang="en-US" i="1" dirty="0"/>
              <a:t>	</a:t>
            </a:r>
            <a:r>
              <a:rPr lang="en-US" dirty="0"/>
              <a:t>Peter </a:t>
            </a:r>
            <a:r>
              <a:rPr lang="en-US" dirty="0" err="1"/>
              <a:t>Masi</a:t>
            </a:r>
            <a:r>
              <a:rPr lang="en-US" dirty="0"/>
              <a:t>, Frank Faraci, and Joe Faraci </a:t>
            </a:r>
          </a:p>
          <a:p>
            <a:endParaRPr lang="en-US" b="1" i="1" dirty="0" smtClean="0"/>
          </a:p>
          <a:p>
            <a:r>
              <a:rPr lang="en-US" b="1" i="1" dirty="0" smtClean="0"/>
              <a:t>Guest </a:t>
            </a:r>
            <a:r>
              <a:rPr lang="en-US" b="1" i="1" dirty="0"/>
              <a:t>Presenters:</a:t>
            </a:r>
            <a:r>
              <a:rPr lang="en-US" dirty="0"/>
              <a:t>	</a:t>
            </a:r>
            <a:r>
              <a:rPr lang="en-US" dirty="0" smtClean="0"/>
              <a:t>	Brian </a:t>
            </a:r>
            <a:r>
              <a:rPr lang="en-US" dirty="0"/>
              <a:t>Harrington, Rick Harrington, </a:t>
            </a:r>
            <a:endParaRPr lang="en-US" dirty="0" smtClean="0"/>
          </a:p>
          <a:p>
            <a:r>
              <a:rPr lang="en-US" dirty="0" smtClean="0"/>
              <a:t>			Bob </a:t>
            </a:r>
            <a:r>
              <a:rPr lang="en-US" dirty="0" err="1" smtClean="0"/>
              <a:t>Iaccino</a:t>
            </a:r>
            <a:r>
              <a:rPr lang="en-US" dirty="0" smtClean="0"/>
              <a:t>  and Margaret Perrotta</a:t>
            </a:r>
            <a:endParaRPr lang="en-US" dirty="0"/>
          </a:p>
          <a:p>
            <a:r>
              <a:rPr lang="en-US" dirty="0"/>
              <a:t> </a:t>
            </a:r>
          </a:p>
          <a:p>
            <a:endParaRPr lang="en-US" dirty="0"/>
          </a:p>
        </p:txBody>
      </p:sp>
      <p:pic>
        <p:nvPicPr>
          <p:cNvPr id="12" name="Picture 2" descr="C:\Users\Margaret\Documents\faraci\mighty joe\Logo3-7-15.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3266757" y="5545257"/>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558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644775"/>
            <a:ext cx="7772400" cy="1470025"/>
          </a:xfrm>
        </p:spPr>
        <p:txBody>
          <a:bodyPr/>
          <a:lstStyle/>
          <a:p>
            <a:r>
              <a:rPr lang="en-US" dirty="0" smtClean="0"/>
              <a:t>Welcome Friends and Family</a:t>
            </a:r>
            <a:endParaRPr lang="en-US" dirty="0"/>
          </a:p>
        </p:txBody>
      </p:sp>
      <p:pic>
        <p:nvPicPr>
          <p:cNvPr id="2050" name="Picture 2" descr="C:\Users\Margaret\Documents\faraci\mighty joe\Logo3-7-15.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36004" y1="58209" x2="36004" y2="5820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83871" y1="57783" x2="83871" y2="57783"/>
                        <a14:backgroundMark x1="66181" y1="68230" x2="66181" y2="68230"/>
                        <a14:backgroundMark x1="11238" y1="57143" x2="11238" y2="57143"/>
                        <a14:backgroundMark x1="16233" y1="44136" x2="16233" y2="44136"/>
                        <a14:backgroundMark x1="18314" y1="46908" x2="18314" y2="46908"/>
                        <a14:backgroundMark x1="81894" y1="63113" x2="81894" y2="63113"/>
                      </a14:backgroundRemoval>
                    </a14:imgEffect>
                  </a14:imgLayer>
                </a14:imgProps>
              </a:ext>
              <a:ext uri="{28A0092B-C50C-407E-A947-70E740481C1C}">
                <a14:useLocalDpi xmlns:a14="http://schemas.microsoft.com/office/drawing/2010/main" val="0"/>
              </a:ext>
            </a:extLst>
          </a:blip>
          <a:srcRect/>
          <a:stretch>
            <a:fillRect/>
          </a:stretch>
        </p:blipFill>
        <p:spPr bwMode="auto">
          <a:xfrm>
            <a:off x="-6491288" y="541338"/>
            <a:ext cx="5857875" cy="28590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Margaret\Documents\faraci\mighty joe\Logo3-7-1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638800"/>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343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541338"/>
            <a:ext cx="7772400" cy="1470025"/>
          </a:xfrm>
        </p:spPr>
        <p:txBody>
          <a:bodyPr/>
          <a:lstStyle/>
          <a:p>
            <a:r>
              <a:rPr lang="en-US" dirty="0" smtClean="0"/>
              <a:t>How it all started…</a:t>
            </a:r>
            <a:endParaRPr lang="en-US" dirty="0"/>
          </a:p>
        </p:txBody>
      </p:sp>
      <p:sp>
        <p:nvSpPr>
          <p:cNvPr id="10" name="Subtitle 7"/>
          <p:cNvSpPr txBox="1">
            <a:spLocks/>
          </p:cNvSpPr>
          <p:nvPr/>
        </p:nvSpPr>
        <p:spPr>
          <a:xfrm>
            <a:off x="862366" y="2133600"/>
            <a:ext cx="6816436" cy="64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Joe </a:t>
            </a:r>
            <a:r>
              <a:rPr lang="en-US" sz="2800" dirty="0" err="1" smtClean="0">
                <a:solidFill>
                  <a:schemeClr val="accent3"/>
                </a:solidFill>
              </a:rPr>
              <a:t>Faraci’s</a:t>
            </a:r>
            <a:r>
              <a:rPr lang="en-US" sz="2800" dirty="0" smtClean="0">
                <a:solidFill>
                  <a:schemeClr val="accent3"/>
                </a:solidFill>
              </a:rPr>
              <a:t> old wood snow pusher</a:t>
            </a:r>
            <a:endParaRPr lang="en-US" sz="2800" dirty="0">
              <a:solidFill>
                <a:schemeClr val="accent3"/>
              </a:solidFill>
            </a:endParaRPr>
          </a:p>
        </p:txBody>
      </p:sp>
      <p:sp>
        <p:nvSpPr>
          <p:cNvPr id="11" name="Subtitle 7"/>
          <p:cNvSpPr txBox="1">
            <a:spLocks/>
          </p:cNvSpPr>
          <p:nvPr/>
        </p:nvSpPr>
        <p:spPr>
          <a:xfrm>
            <a:off x="862366" y="2887980"/>
            <a:ext cx="7730836" cy="64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A casual conversation with Peter </a:t>
            </a:r>
            <a:r>
              <a:rPr lang="en-US" sz="2800" dirty="0" err="1" smtClean="0">
                <a:solidFill>
                  <a:schemeClr val="accent3"/>
                </a:solidFill>
              </a:rPr>
              <a:t>Masi</a:t>
            </a:r>
            <a:endParaRPr lang="en-US" sz="2800" dirty="0">
              <a:solidFill>
                <a:schemeClr val="accent3"/>
              </a:solidFill>
            </a:endParaRPr>
          </a:p>
        </p:txBody>
      </p:sp>
      <p:sp>
        <p:nvSpPr>
          <p:cNvPr id="12" name="Subtitle 7"/>
          <p:cNvSpPr txBox="1">
            <a:spLocks/>
          </p:cNvSpPr>
          <p:nvPr/>
        </p:nvSpPr>
        <p:spPr>
          <a:xfrm>
            <a:off x="862366" y="3642360"/>
            <a:ext cx="7730836" cy="64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Peter’s engineering</a:t>
            </a:r>
            <a:endParaRPr lang="en-US" sz="2800" dirty="0">
              <a:solidFill>
                <a:schemeClr val="accent3"/>
              </a:solidFill>
            </a:endParaRPr>
          </a:p>
        </p:txBody>
      </p:sp>
      <p:sp>
        <p:nvSpPr>
          <p:cNvPr id="13" name="Subtitle 7"/>
          <p:cNvSpPr txBox="1">
            <a:spLocks/>
          </p:cNvSpPr>
          <p:nvPr/>
        </p:nvSpPr>
        <p:spPr>
          <a:xfrm>
            <a:off x="862366" y="4396740"/>
            <a:ext cx="6816436" cy="64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Creation of the Mighty Joe</a:t>
            </a:r>
            <a:endParaRPr lang="en-US" sz="2800" dirty="0">
              <a:solidFill>
                <a:schemeClr val="accent3"/>
              </a:solidFill>
            </a:endParaRPr>
          </a:p>
        </p:txBody>
      </p:sp>
      <p:pic>
        <p:nvPicPr>
          <p:cNvPr id="2050" name="Picture 2" descr="C:\Users\Margaret\Documents\faraci\mighty joe\Logo3-7-15.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36004" y1="58209" x2="36004" y2="5820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83871" y1="57783" x2="83871" y2="57783"/>
                        <a14:backgroundMark x1="66181" y1="68230" x2="66181" y2="68230"/>
                        <a14:backgroundMark x1="11238" y1="57143" x2="11238" y2="57143"/>
                        <a14:backgroundMark x1="16233" y1="44136" x2="16233" y2="44136"/>
                        <a14:backgroundMark x1="18314" y1="46908" x2="18314" y2="46908"/>
                        <a14:backgroundMark x1="81894" y1="63113" x2="81894" y2="63113"/>
                      </a14:backgroundRemoval>
                    </a14:imgEffect>
                  </a14:imgLayer>
                </a14:imgProps>
              </a:ext>
              <a:ext uri="{28A0092B-C50C-407E-A947-70E740481C1C}">
                <a14:useLocalDpi xmlns:a14="http://schemas.microsoft.com/office/drawing/2010/main" val="0"/>
              </a:ext>
            </a:extLst>
          </a:blip>
          <a:srcRect/>
          <a:stretch>
            <a:fillRect/>
          </a:stretch>
        </p:blipFill>
        <p:spPr bwMode="auto">
          <a:xfrm>
            <a:off x="-6491288" y="541338"/>
            <a:ext cx="5857875" cy="285908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862366" y="4898609"/>
            <a:ext cx="8188036" cy="892591"/>
            <a:chOff x="862366" y="4898609"/>
            <a:chExt cx="8188036" cy="892591"/>
          </a:xfrm>
        </p:grpSpPr>
        <p:sp>
          <p:nvSpPr>
            <p:cNvPr id="14" name="Subtitle 7"/>
            <p:cNvSpPr txBox="1">
              <a:spLocks/>
            </p:cNvSpPr>
            <p:nvPr/>
          </p:nvSpPr>
          <p:spPr>
            <a:xfrm>
              <a:off x="862366" y="5151120"/>
              <a:ext cx="8188036" cy="64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Further development of Mighty Joe into</a:t>
              </a:r>
              <a:endParaRPr lang="en-US" sz="2800" dirty="0">
                <a:solidFill>
                  <a:schemeClr val="accent3"/>
                </a:solidFill>
              </a:endParaRPr>
            </a:p>
          </p:txBody>
        </p:sp>
        <p:pic>
          <p:nvPicPr>
            <p:cNvPr id="16" name="Picture 2" descr="C:\Users\Margaret\Documents\faraci\mighty joe\Logo3-7-1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7162800" y="4898609"/>
              <a:ext cx="1828800" cy="8925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4415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10" presetClass="entr" presetSubtype="0"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4250"/>
                            </p:stCondLst>
                            <p:childTnLst>
                              <p:par>
                                <p:cTn id="21" presetID="10" presetClass="entr" presetSubtype="0" fill="hold" grpId="0" nodeType="after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301345" y="4648200"/>
            <a:ext cx="1828800" cy="2196860"/>
          </a:xfrm>
          <a:prstGeom prst="rect">
            <a:avLst/>
          </a:prstGeom>
        </p:spPr>
      </p:pic>
      <p:sp>
        <p:nvSpPr>
          <p:cNvPr id="7" name="Title 6"/>
          <p:cNvSpPr>
            <a:spLocks noGrp="1"/>
          </p:cNvSpPr>
          <p:nvPr>
            <p:ph type="ctrTitle"/>
          </p:nvPr>
        </p:nvSpPr>
        <p:spPr>
          <a:xfrm>
            <a:off x="685800" y="381000"/>
            <a:ext cx="7772400" cy="1470025"/>
          </a:xfrm>
        </p:spPr>
        <p:txBody>
          <a:bodyPr/>
          <a:lstStyle/>
          <a:p>
            <a:r>
              <a:rPr lang="en-US" dirty="0" smtClean="0"/>
              <a:t>What is </a:t>
            </a:r>
            <a:r>
              <a:rPr lang="en-US" dirty="0" err="1" smtClean="0"/>
              <a:t>SnowViper</a:t>
            </a:r>
            <a:r>
              <a:rPr lang="en-US" dirty="0" smtClean="0"/>
              <a:t>?</a:t>
            </a:r>
            <a:endParaRPr lang="en-US" dirty="0"/>
          </a:p>
        </p:txBody>
      </p:sp>
      <p:sp>
        <p:nvSpPr>
          <p:cNvPr id="11" name="Subtitle 7"/>
          <p:cNvSpPr txBox="1">
            <a:spLocks/>
          </p:cNvSpPr>
          <p:nvPr/>
        </p:nvSpPr>
        <p:spPr>
          <a:xfrm>
            <a:off x="685800" y="1752600"/>
            <a:ext cx="7543800" cy="17655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chemeClr val="accent3"/>
                </a:solidFill>
              </a:rPr>
              <a:t>It is an </a:t>
            </a:r>
            <a:r>
              <a:rPr lang="en-US" b="1" i="1" dirty="0" smtClean="0">
                <a:solidFill>
                  <a:schemeClr val="accent3"/>
                </a:solidFill>
              </a:rPr>
              <a:t>adjustable</a:t>
            </a:r>
            <a:r>
              <a:rPr lang="en-US" dirty="0" smtClean="0">
                <a:solidFill>
                  <a:schemeClr val="accent3"/>
                </a:solidFill>
              </a:rPr>
              <a:t> snow removal product that will push snow forward in a conventional manner.  </a:t>
            </a:r>
          </a:p>
        </p:txBody>
      </p:sp>
      <p:sp>
        <p:nvSpPr>
          <p:cNvPr id="12" name="Subtitle 7"/>
          <p:cNvSpPr txBox="1">
            <a:spLocks/>
          </p:cNvSpPr>
          <p:nvPr/>
        </p:nvSpPr>
        <p:spPr>
          <a:xfrm>
            <a:off x="381000" y="3657600"/>
            <a:ext cx="7741854" cy="135866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10000"/>
              </a:lnSpc>
            </a:pPr>
            <a:r>
              <a:rPr lang="en-US" dirty="0" smtClean="0">
                <a:solidFill>
                  <a:schemeClr val="accent3"/>
                </a:solidFill>
              </a:rPr>
              <a:t>This unique, safe, durable, efficient &amp; lightweight product will change how snow is removed from driveways and sidewalks.</a:t>
            </a:r>
          </a:p>
        </p:txBody>
      </p:sp>
      <p:sp>
        <p:nvSpPr>
          <p:cNvPr id="8" name="Subtitle 7"/>
          <p:cNvSpPr txBox="1">
            <a:spLocks/>
          </p:cNvSpPr>
          <p:nvPr/>
        </p:nvSpPr>
        <p:spPr>
          <a:xfrm>
            <a:off x="1918855" y="5244860"/>
            <a:ext cx="5472545" cy="77494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10000"/>
              </a:lnSpc>
            </a:pPr>
            <a:r>
              <a:rPr lang="en-US" dirty="0" smtClean="0">
                <a:solidFill>
                  <a:schemeClr val="accent3"/>
                </a:solidFill>
              </a:rPr>
              <a:t>Patents pending and one obtained.</a:t>
            </a:r>
          </a:p>
        </p:txBody>
      </p:sp>
      <p:pic>
        <p:nvPicPr>
          <p:cNvPr id="10" name="Picture 2" descr="C:\Users\Margaret\Documents\faraci\mighty joe\Logo3-7-1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638800"/>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637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1750"/>
                            </p:stCondLst>
                            <p:childTnLst>
                              <p:par>
                                <p:cTn id="13" presetID="10" presetClass="entr" presetSubtype="0" fill="hold" grpId="0" nodeType="afterEffect">
                                  <p:stCondLst>
                                    <p:cond delay="17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6500"/>
                            </p:stCondLst>
                            <p:childTnLst>
                              <p:par>
                                <p:cTn id="21" presetID="1"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228600"/>
            <a:ext cx="8153400" cy="1470025"/>
          </a:xfrm>
        </p:spPr>
        <p:txBody>
          <a:bodyPr/>
          <a:lstStyle/>
          <a:p>
            <a:r>
              <a:rPr lang="en-US" dirty="0" smtClean="0"/>
              <a:t>Two Adjustable Blades</a:t>
            </a:r>
            <a:endParaRPr lang="en-US" dirty="0"/>
          </a:p>
        </p:txBody>
      </p:sp>
      <p:sp>
        <p:nvSpPr>
          <p:cNvPr id="10" name="Subtitle 7"/>
          <p:cNvSpPr txBox="1">
            <a:spLocks/>
          </p:cNvSpPr>
          <p:nvPr/>
        </p:nvSpPr>
        <p:spPr>
          <a:xfrm>
            <a:off x="228600" y="1600200"/>
            <a:ext cx="84582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Convert easily from a straight setting to numerous “V” </a:t>
            </a:r>
            <a:r>
              <a:rPr lang="en-US" sz="3000" dirty="0">
                <a:solidFill>
                  <a:schemeClr val="accent3"/>
                </a:solidFill>
              </a:rPr>
              <a:t>configurations (from 30”- 48” wide)</a:t>
            </a:r>
          </a:p>
          <a:p>
            <a:pPr marL="457200" indent="-457200" algn="l">
              <a:buFont typeface="Arial" panose="020B0604020202020204" pitchFamily="34" charset="0"/>
              <a:buChar char="•"/>
            </a:pPr>
            <a:endParaRPr lang="en-US" sz="3000" dirty="0" smtClean="0">
              <a:solidFill>
                <a:schemeClr val="accent3"/>
              </a:solidFill>
            </a:endParaRPr>
          </a:p>
        </p:txBody>
      </p:sp>
      <p:sp>
        <p:nvSpPr>
          <p:cNvPr id="11" name="Subtitle 7"/>
          <p:cNvSpPr txBox="1">
            <a:spLocks/>
          </p:cNvSpPr>
          <p:nvPr/>
        </p:nvSpPr>
        <p:spPr>
          <a:xfrm>
            <a:off x="228600" y="4551680"/>
            <a:ext cx="7975722" cy="914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accent3"/>
                </a:solidFill>
              </a:rPr>
              <a:t>Can clear the </a:t>
            </a:r>
            <a:r>
              <a:rPr lang="en-US" sz="2800" dirty="0">
                <a:solidFill>
                  <a:schemeClr val="accent3"/>
                </a:solidFill>
              </a:rPr>
              <a:t>snow from the average two car driveway in 5 passes and a sidewalk in 1 </a:t>
            </a:r>
            <a:r>
              <a:rPr lang="en-US" sz="2800" dirty="0" smtClean="0">
                <a:solidFill>
                  <a:schemeClr val="accent3"/>
                </a:solidFill>
              </a:rPr>
              <a:t>pass </a:t>
            </a:r>
            <a:endParaRPr lang="en-US" sz="2800" dirty="0">
              <a:solidFill>
                <a:schemeClr val="accent3"/>
              </a:solidFill>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018" y1="87971" x2="28018" y2="87971"/>
                        <a14:foregroundMark x1="38497" y1="68941" x2="38497" y2="68941"/>
                        <a14:foregroundMark x1="41913" y1="59425" x2="41913" y2="59425"/>
                        <a14:foregroundMark x1="43508" y1="64273" x2="43508" y2="64273"/>
                        <a14:foregroundMark x1="39863" y1="65889" x2="39863" y2="65889"/>
                        <a14:foregroundMark x1="35308" y1="68223" x2="35308" y2="68223"/>
                        <a14:foregroundMark x1="23235" y1="74327" x2="23235" y2="74327"/>
                        <a14:foregroundMark x1="20046" y1="75943" x2="20046" y2="75943"/>
                        <a14:foregroundMark x1="10251" y1="70736" x2="10251" y2="70736"/>
                        <a14:foregroundMark x1="24829" y1="85278" x2="24829" y2="85278"/>
                        <a14:foregroundMark x1="18907" y1="85637" x2="18907" y2="85637"/>
                        <a14:foregroundMark x1="16173" y1="87612" x2="16173" y2="87612"/>
                        <a14:foregroundMark x1="41002" y1="87253" x2="41002" y2="87253"/>
                        <a14:foregroundMark x1="48292" y1="59605" x2="48292" y2="59605"/>
                        <a14:foregroundMark x1="44875" y1="87612" x2="44875" y2="87612"/>
                        <a14:backgroundMark x1="48292" y1="65171" x2="48292" y2="65171"/>
                        <a14:backgroundMark x1="47153" y1="57271" x2="47153" y2="57271"/>
                        <a14:backgroundMark x1="43052" y1="67864" x2="43052" y2="67864"/>
                        <a14:backgroundMark x1="36219" y1="70377" x2="36219" y2="70377"/>
                        <a14:backgroundMark x1="47836" y1="61400" x2="47836" y2="61400"/>
                      </a14:backgroundRemoval>
                    </a14:imgEffect>
                  </a14:imgLayer>
                </a14:imgProps>
              </a:ext>
              <a:ext uri="{28A0092B-C50C-407E-A947-70E740481C1C}">
                <a14:useLocalDpi xmlns:a14="http://schemas.microsoft.com/office/drawing/2010/main" val="0"/>
              </a:ext>
            </a:extLst>
          </a:blip>
          <a:stretch>
            <a:fillRect/>
          </a:stretch>
        </p:blipFill>
        <p:spPr>
          <a:xfrm>
            <a:off x="7289922" y="4474593"/>
            <a:ext cx="1828800" cy="2314135"/>
          </a:xfrm>
          <a:prstGeom prst="rect">
            <a:avLst/>
          </a:prstGeom>
        </p:spPr>
      </p:pic>
      <p:sp>
        <p:nvSpPr>
          <p:cNvPr id="13" name="Subtitle 7"/>
          <p:cNvSpPr txBox="1">
            <a:spLocks/>
          </p:cNvSpPr>
          <p:nvPr/>
        </p:nvSpPr>
        <p:spPr>
          <a:xfrm>
            <a:off x="228600" y="2705947"/>
            <a:ext cx="76962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Remove snow from driveways and sidewalks of various widths</a:t>
            </a:r>
          </a:p>
        </p:txBody>
      </p:sp>
      <p:sp>
        <p:nvSpPr>
          <p:cNvPr id="14" name="Subtitle 7"/>
          <p:cNvSpPr txBox="1">
            <a:spLocks/>
          </p:cNvSpPr>
          <p:nvPr/>
        </p:nvSpPr>
        <p:spPr>
          <a:xfrm>
            <a:off x="228600" y="3811694"/>
            <a:ext cx="7696200" cy="5486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000" dirty="0" smtClean="0">
                <a:solidFill>
                  <a:schemeClr val="accent3"/>
                </a:solidFill>
              </a:rPr>
              <a:t>Provide greater surface coverage</a:t>
            </a:r>
          </a:p>
        </p:txBody>
      </p:sp>
      <p:pic>
        <p:nvPicPr>
          <p:cNvPr id="16" name="Picture 2" descr="C:\Users\Margaret\Documents\faraci\mighty joe\Logo3-7-1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62600"/>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63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6"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backgroundMark x1="51481" y1="61932" x2="51481" y2="61932"/>
                        <a14:backgroundMark x1="50114" y1="58523" x2="50114" y2="58523"/>
                      </a14:backgroundRemoval>
                    </a14:imgEffect>
                  </a14:imgLayer>
                </a14:imgProps>
              </a:ext>
              <a:ext uri="{28A0092B-C50C-407E-A947-70E740481C1C}">
                <a14:useLocalDpi xmlns:a14="http://schemas.microsoft.com/office/drawing/2010/main" val="0"/>
              </a:ext>
            </a:extLst>
          </a:blip>
          <a:stretch>
            <a:fillRect/>
          </a:stretch>
        </p:blipFill>
        <p:spPr>
          <a:xfrm>
            <a:off x="7315200" y="4674995"/>
            <a:ext cx="1828800" cy="2196860"/>
          </a:xfrm>
          <a:prstGeom prst="rect">
            <a:avLst/>
          </a:prstGeom>
        </p:spPr>
      </p:pic>
      <p:sp>
        <p:nvSpPr>
          <p:cNvPr id="7" name="Title 6"/>
          <p:cNvSpPr>
            <a:spLocks noGrp="1"/>
          </p:cNvSpPr>
          <p:nvPr>
            <p:ph type="ctrTitle"/>
          </p:nvPr>
        </p:nvSpPr>
        <p:spPr>
          <a:xfrm>
            <a:off x="457200" y="457200"/>
            <a:ext cx="8153400" cy="1470025"/>
          </a:xfrm>
        </p:spPr>
        <p:txBody>
          <a:bodyPr/>
          <a:lstStyle/>
          <a:p>
            <a:r>
              <a:rPr lang="en-US" dirty="0" smtClean="0"/>
              <a:t>Ladder Frame Handle</a:t>
            </a:r>
            <a:endParaRPr lang="en-US" dirty="0"/>
          </a:p>
        </p:txBody>
      </p:sp>
      <p:sp>
        <p:nvSpPr>
          <p:cNvPr id="10" name="Subtitle 7"/>
          <p:cNvSpPr txBox="1">
            <a:spLocks/>
          </p:cNvSpPr>
          <p:nvPr/>
        </p:nvSpPr>
        <p:spPr>
          <a:xfrm>
            <a:off x="914400" y="3131128"/>
            <a:ext cx="7543800" cy="10598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a:solidFill>
                  <a:schemeClr val="accent3"/>
                </a:solidFill>
              </a:rPr>
              <a:t>A</a:t>
            </a:r>
            <a:r>
              <a:rPr lang="en-US" dirty="0" smtClean="0">
                <a:solidFill>
                  <a:schemeClr val="accent3"/>
                </a:solidFill>
              </a:rPr>
              <a:t>djustable for the comfort of users of different heights</a:t>
            </a:r>
          </a:p>
        </p:txBody>
      </p:sp>
      <p:sp>
        <p:nvSpPr>
          <p:cNvPr id="13" name="Subtitle 7"/>
          <p:cNvSpPr txBox="1">
            <a:spLocks/>
          </p:cNvSpPr>
          <p:nvPr/>
        </p:nvSpPr>
        <p:spPr>
          <a:xfrm>
            <a:off x="900545" y="2209800"/>
            <a:ext cx="7772400" cy="6269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accent3"/>
                </a:solidFill>
              </a:rPr>
              <a:t>Heavy duty and lightweight </a:t>
            </a:r>
            <a:endParaRPr lang="en-US" dirty="0">
              <a:solidFill>
                <a:schemeClr val="accent3"/>
              </a:solidFill>
            </a:endParaRPr>
          </a:p>
        </p:txBody>
      </p:sp>
      <p:pic>
        <p:nvPicPr>
          <p:cNvPr id="9" name="Picture 2" descr="C:\Users\Margaret\Documents\faraci\mighty joe\Logo3-7-1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21771" y="5562600"/>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155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533400"/>
            <a:ext cx="8153400" cy="1470025"/>
          </a:xfrm>
        </p:spPr>
        <p:txBody>
          <a:bodyPr/>
          <a:lstStyle/>
          <a:p>
            <a:r>
              <a:rPr lang="en-US" dirty="0" smtClean="0"/>
              <a:t>Handle Design and Swivel Wheels</a:t>
            </a:r>
            <a:endParaRPr lang="en-US" dirty="0"/>
          </a:p>
        </p:txBody>
      </p:sp>
      <p:sp>
        <p:nvSpPr>
          <p:cNvPr id="10" name="Subtitle 7"/>
          <p:cNvSpPr txBox="1">
            <a:spLocks/>
          </p:cNvSpPr>
          <p:nvPr/>
        </p:nvSpPr>
        <p:spPr>
          <a:xfrm>
            <a:off x="152400" y="2133600"/>
            <a:ext cx="8077200" cy="2514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r>
              <a:rPr lang="en-US" sz="3000" dirty="0" smtClean="0">
                <a:solidFill>
                  <a:schemeClr val="accent3"/>
                </a:solidFill>
              </a:rPr>
              <a:t>Allow the consumer to </a:t>
            </a:r>
          </a:p>
          <a:p>
            <a:pPr lvl="1"/>
            <a:r>
              <a:rPr lang="en-US" sz="3000" dirty="0" smtClean="0">
                <a:solidFill>
                  <a:schemeClr val="accent3"/>
                </a:solidFill>
              </a:rPr>
              <a:t>walk forward with </a:t>
            </a:r>
            <a:r>
              <a:rPr lang="en-US" sz="3000" dirty="0" err="1" smtClean="0">
                <a:solidFill>
                  <a:schemeClr val="accent3"/>
                </a:solidFill>
              </a:rPr>
              <a:t>SnowViper</a:t>
            </a:r>
            <a:r>
              <a:rPr lang="en-US" sz="3000" dirty="0" smtClean="0">
                <a:solidFill>
                  <a:schemeClr val="accent3"/>
                </a:solidFill>
              </a:rPr>
              <a:t> </a:t>
            </a:r>
          </a:p>
          <a:p>
            <a:pPr lvl="1"/>
            <a:r>
              <a:rPr lang="en-US" sz="3000" dirty="0" smtClean="0">
                <a:solidFill>
                  <a:schemeClr val="accent3"/>
                </a:solidFill>
              </a:rPr>
              <a:t>as the snow is pushed to the side,</a:t>
            </a:r>
          </a:p>
          <a:p>
            <a:pPr lvl="1"/>
            <a:r>
              <a:rPr lang="en-US" sz="3000" dirty="0" smtClean="0">
                <a:solidFill>
                  <a:schemeClr val="accent3"/>
                </a:solidFill>
              </a:rPr>
              <a:t>eliminating the need to twist/torque your body</a:t>
            </a:r>
            <a:endParaRPr lang="en-US" sz="3000" dirty="0">
              <a:solidFill>
                <a:schemeClr val="accent3"/>
              </a:solidFill>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backgroundMark x1="50154" y1="57955" x2="50154" y2="57955"/>
                        <a14:backgroundMark x1="52778" y1="60682" x2="52778" y2="60682"/>
                        <a14:backgroundMark x1="52623" y1="68636" x2="52623" y2="68636"/>
                        <a14:backgroundMark x1="50617" y1="63864" x2="50617" y2="63864"/>
                        <a14:backgroundMark x1="53086" y1="73636" x2="53086" y2="73636"/>
                      </a14:backgroundRemoval>
                    </a14:imgEffect>
                  </a14:imgLayer>
                </a14:imgProps>
              </a:ext>
              <a:ext uri="{28A0092B-C50C-407E-A947-70E740481C1C}">
                <a14:useLocalDpi xmlns:a14="http://schemas.microsoft.com/office/drawing/2010/main" val="0"/>
              </a:ext>
            </a:extLst>
          </a:blip>
          <a:stretch>
            <a:fillRect/>
          </a:stretch>
        </p:blipFill>
        <p:spPr>
          <a:xfrm flipH="1">
            <a:off x="6019800" y="4569436"/>
            <a:ext cx="2926404" cy="1983764"/>
          </a:xfrm>
          <a:prstGeom prst="rect">
            <a:avLst/>
          </a:prstGeom>
        </p:spPr>
      </p:pic>
      <p:pic>
        <p:nvPicPr>
          <p:cNvPr id="9" name="Picture 2" descr="C:\Users\Margaret\Documents\faraci\mighty joe\Logo3-7-1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62600"/>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52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8600" y="381000"/>
            <a:ext cx="8686800" cy="1470025"/>
          </a:xfrm>
        </p:spPr>
        <p:txBody>
          <a:bodyPr>
            <a:normAutofit/>
          </a:bodyPr>
          <a:lstStyle/>
          <a:p>
            <a:r>
              <a:rPr lang="en-US" sz="3800" dirty="0" smtClean="0"/>
              <a:t>Wheels Extend from the Rear of the Blade</a:t>
            </a:r>
            <a:endParaRPr lang="en-US" sz="3800" dirty="0"/>
          </a:p>
        </p:txBody>
      </p:sp>
      <p:sp>
        <p:nvSpPr>
          <p:cNvPr id="11" name="Subtitle 7"/>
          <p:cNvSpPr txBox="1">
            <a:spLocks/>
          </p:cNvSpPr>
          <p:nvPr/>
        </p:nvSpPr>
        <p:spPr>
          <a:xfrm>
            <a:off x="228600" y="1828800"/>
            <a:ext cx="8610600" cy="2438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r>
              <a:rPr lang="en-US" sz="3000" dirty="0" smtClean="0">
                <a:solidFill>
                  <a:schemeClr val="accent3"/>
                </a:solidFill>
              </a:rPr>
              <a:t>Give consumers </a:t>
            </a:r>
          </a:p>
          <a:p>
            <a:pPr lvl="1"/>
            <a:r>
              <a:rPr lang="en-US" sz="3000" dirty="0" smtClean="0">
                <a:solidFill>
                  <a:schemeClr val="accent3"/>
                </a:solidFill>
              </a:rPr>
              <a:t>the ultimate comfort and confidence </a:t>
            </a:r>
          </a:p>
          <a:p>
            <a:pPr lvl="1"/>
            <a:r>
              <a:rPr lang="en-US" sz="3000" dirty="0" smtClean="0">
                <a:solidFill>
                  <a:schemeClr val="accent3"/>
                </a:solidFill>
              </a:rPr>
              <a:t>to push snow with ease </a:t>
            </a:r>
          </a:p>
          <a:p>
            <a:pPr lvl="1"/>
            <a:r>
              <a:rPr lang="en-US" sz="3000" dirty="0" smtClean="0">
                <a:solidFill>
                  <a:schemeClr val="accent3"/>
                </a:solidFill>
              </a:rPr>
              <a:t>without the physical challenges of lifting the snow.</a:t>
            </a:r>
            <a:endParaRPr lang="en-US" sz="3000" dirty="0">
              <a:solidFill>
                <a:schemeClr val="accent3"/>
              </a:solidFill>
            </a:endParaRPr>
          </a:p>
        </p:txBody>
      </p:sp>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641" b="79948" l="74085" r="87994">
                        <a14:foregroundMark x1="76501" y1="64193" x2="76501" y2="64193"/>
                        <a14:foregroundMark x1="76501" y1="64583" x2="76501" y2="64583"/>
                        <a14:foregroundMark x1="77526" y1="60417" x2="77526" y2="60417"/>
                        <a14:foregroundMark x1="85432" y1="67188" x2="85432" y2="67188"/>
                        <a14:foregroundMark x1="82796" y1="60417" x2="82796" y2="60417"/>
                        <a14:foregroundMark x1="78917" y1="60026" x2="78917" y2="60026"/>
                        <a14:foregroundMark x1="76940" y1="62630" x2="76940" y2="62630"/>
                        <a14:foregroundMark x1="79575" y1="76693" x2="79575" y2="76693"/>
                        <a14:foregroundMark x1="75183" y1="64974" x2="75183" y2="64974"/>
                        <a14:foregroundMark x1="75842" y1="64583" x2="75842" y2="64583"/>
                        <a14:foregroundMark x1="75403" y1="67969" x2="75403" y2="67969"/>
                        <a14:foregroundMark x1="84773" y1="65365" x2="84773" y2="65365"/>
                        <a14:foregroundMark x1="74231" y1="69661" x2="74231" y2="69661"/>
                        <a14:foregroundMark x1="86384" y1="65365" x2="86384" y2="65365"/>
                        <a14:foregroundMark x1="87116" y1="67839" x2="87116" y2="67839"/>
                        <a14:foregroundMark x1="80454" y1="79557" x2="80454" y2="79557"/>
                        <a14:foregroundMark x1="81845" y1="57552" x2="81845" y2="57552"/>
                        <a14:backgroundMark x1="77965" y1="62630" x2="77965" y2="62630"/>
                      </a14:backgroundRemoval>
                    </a14:imgEffect>
                  </a14:imgLayer>
                </a14:imgProps>
              </a:ext>
              <a:ext uri="{28A0092B-C50C-407E-A947-70E740481C1C}">
                <a14:useLocalDpi xmlns:a14="http://schemas.microsoft.com/office/drawing/2010/main" val="0"/>
              </a:ext>
            </a:extLst>
          </a:blip>
          <a:srcRect l="73510" t="56150" r="12658" b="19698"/>
          <a:stretch/>
        </p:blipFill>
        <p:spPr bwMode="auto">
          <a:xfrm>
            <a:off x="6324600" y="4158314"/>
            <a:ext cx="2667000" cy="261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Margaret\Documents\faraci\mighty joe\Logo3-7-1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59" b="100000" l="0" r="98751">
                        <a14:foregroundMark x1="41103" y1="51599" x2="41103" y2="51599"/>
                        <a14:foregroundMark x1="47347" y1="56077" x2="47347" y2="56077"/>
                        <a14:foregroundMark x1="65557" y1="59275" x2="65557" y2="59275"/>
                        <a14:foregroundMark x1="67534" y1="46695" x2="67534" y2="46695"/>
                        <a14:foregroundMark x1="58585" y1="64392" x2="58585" y2="64392"/>
                        <a14:foregroundMark x1="87097" y1="55437" x2="87097" y2="55437"/>
                        <a14:backgroundMark x1="13424" y1="62687" x2="13424" y2="62687"/>
                        <a14:backgroundMark x1="30905" y1="61620" x2="30905" y2="61620"/>
                        <a14:backgroundMark x1="31426" y1="57783" x2="31426" y2="57783"/>
                        <a14:backgroundMark x1="35172" y1="69296" x2="35172" y2="69296"/>
                        <a14:backgroundMark x1="34964" y1="64819" x2="34964" y2="64819"/>
                        <a14:backgroundMark x1="40271" y1="59915" x2="40271" y2="59915"/>
                        <a14:backgroundMark x1="60458" y1="68657" x2="60458" y2="68657"/>
                        <a14:backgroundMark x1="62331" y1="64392" x2="62331" y2="64392"/>
                        <a14:backgroundMark x1="73673" y1="60981" x2="73673" y2="60981"/>
                        <a14:backgroundMark x1="77419" y1="66525" x2="77419" y2="66525"/>
                        <a14:backgroundMark x1="70447" y1="71002" x2="70447" y2="71002"/>
                        <a14:backgroundMark x1="66181" y1="68230" x2="66181" y2="68230"/>
                        <a14:backgroundMark x1="11238" y1="57143" x2="11238" y2="57143"/>
                        <a14:backgroundMark x1="16233" y1="44136" x2="16233" y2="44136"/>
                        <a14:backgroundMark x1="18314" y1="46908" x2="18314" y2="46908"/>
                        <a14:backgroundMark x1="81894" y1="63113" x2="81894" y2="63113"/>
                        <a14:backgroundMark x1="26604" y1="54487" x2="26604" y2="54487"/>
                        <a14:backgroundMark x1="56651" y1="56731" x2="56651" y2="56731"/>
                        <a14:backgroundMark x1="49452" y1="56731" x2="49452" y2="56731"/>
                        <a14:backgroundMark x1="83255" y1="55769" x2="83255" y2="55769"/>
                        <a14:backgroundMark x1="87637" y1="60577" x2="87637" y2="60577"/>
                        <a14:backgroundMark x1="87324" y1="63782" x2="87324" y2="63782"/>
                        <a14:backgroundMark x1="71674" y1="70513" x2="71674" y2="70513"/>
                        <a14:backgroundMark x1="74178" y1="69872" x2="74178" y2="69872"/>
                        <a14:backgroundMark x1="85290" y1="62179" x2="85290" y2="62179"/>
                        <a14:backgroundMark x1="36307" y1="55449" x2="36307" y2="55449"/>
                        <a14:backgroundMark x1="35368" y1="60577" x2="35368" y2="60577"/>
                        <a14:backgroundMark x1="35681" y1="58013" x2="35681" y2="58013"/>
                        <a14:backgroundMark x1="31455" y1="26282" x2="31455" y2="26282"/>
                      </a14:backgroundRemoval>
                    </a14:imgEffect>
                  </a14:imgLayer>
                </a14:imgProps>
              </a:ext>
              <a:ext uri="{28A0092B-C50C-407E-A947-70E740481C1C}">
                <a14:useLocalDpi xmlns:a14="http://schemas.microsoft.com/office/drawing/2010/main" val="0"/>
              </a:ext>
            </a:extLst>
          </a:blip>
          <a:srcRect/>
          <a:stretch>
            <a:fillRect/>
          </a:stretch>
        </p:blipFill>
        <p:spPr bwMode="auto">
          <a:xfrm>
            <a:off x="0" y="5570438"/>
            <a:ext cx="2651760" cy="129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446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6" presetClass="entr" presetSubtype="32"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circle(out)">
                                      <p:cBhvr>
                                        <p:cTn id="16" dur="2000"/>
                                        <p:tgtEl>
                                          <p:spTgt spid="409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theme/theme1.xml><?xml version="1.0" encoding="utf-8"?>
<a:theme xmlns:a="http://schemas.openxmlformats.org/drawingml/2006/main" name="Office Theme">
  <a:themeElements>
    <a:clrScheme name="snowViper3">
      <a:dk1>
        <a:sysClr val="windowText" lastClr="000000"/>
      </a:dk1>
      <a:lt1>
        <a:sysClr val="window" lastClr="FFFFFF"/>
      </a:lt1>
      <a:dk2>
        <a:srgbClr val="3F3F3F"/>
      </a:dk2>
      <a:lt2>
        <a:srgbClr val="EEECE1"/>
      </a:lt2>
      <a:accent1>
        <a:srgbClr val="FFC000"/>
      </a:accent1>
      <a:accent2>
        <a:srgbClr val="3F3F3F"/>
      </a:accent2>
      <a:accent3>
        <a:srgbClr val="595959"/>
      </a:accent3>
      <a:accent4>
        <a:srgbClr val="3F3F3F"/>
      </a:accent4>
      <a:accent5>
        <a:srgbClr val="76923C"/>
      </a:accent5>
      <a:accent6>
        <a:srgbClr val="FFC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2230</TotalTime>
  <Words>2532</Words>
  <Application>Microsoft Office PowerPoint</Application>
  <PresentationFormat>On-screen Show (4:3)</PresentationFormat>
  <Paragraphs>450</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Welcome!</vt:lpstr>
      <vt:lpstr>Cold Weather Snow Shoveling  and the Risk for Injury </vt:lpstr>
      <vt:lpstr>Welcome Friends and Family</vt:lpstr>
      <vt:lpstr>How it all started…</vt:lpstr>
      <vt:lpstr>What is SnowViper?</vt:lpstr>
      <vt:lpstr>Two Adjustable Blades</vt:lpstr>
      <vt:lpstr>Ladder Frame Handle</vt:lpstr>
      <vt:lpstr>Handle Design and Swivel Wheels</vt:lpstr>
      <vt:lpstr>Wheels Extend from the Rear of the Blade</vt:lpstr>
      <vt:lpstr>SnowViper Characteristics</vt:lpstr>
      <vt:lpstr>Market Analysis – Existing Products </vt:lpstr>
      <vt:lpstr>Other Existing Products</vt:lpstr>
      <vt:lpstr>PowerPoint Presentation</vt:lpstr>
      <vt:lpstr>Potential Consumer Base</vt:lpstr>
      <vt:lpstr>Product Development Process</vt:lpstr>
      <vt:lpstr>Product Development Process</vt:lpstr>
      <vt:lpstr>Product Packaging</vt:lpstr>
      <vt:lpstr>Product Promotion</vt:lpstr>
      <vt:lpstr>Marketing Strategy</vt:lpstr>
      <vt:lpstr>Basic Business Structure</vt:lpstr>
      <vt:lpstr>Revenue Flow</vt:lpstr>
      <vt:lpstr>We are proposing a 5 year Note</vt:lpstr>
      <vt:lpstr>SnowViper LLC. Note</vt:lpstr>
      <vt:lpstr>SnowViper LLC. Note</vt:lpstr>
      <vt:lpstr>General Use of Funds</vt:lpstr>
      <vt:lpstr>Thank you for joining us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110</cp:revision>
  <dcterms:created xsi:type="dcterms:W3CDTF">2015-03-03T00:49:26Z</dcterms:created>
  <dcterms:modified xsi:type="dcterms:W3CDTF">2015-03-18T13:57:17Z</dcterms:modified>
</cp:coreProperties>
</file>